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7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349" r:id="rId9"/>
    <p:sldId id="262" r:id="rId10"/>
    <p:sldId id="266" r:id="rId11"/>
    <p:sldId id="267" r:id="rId12"/>
    <p:sldId id="268" r:id="rId13"/>
    <p:sldId id="274" r:id="rId14"/>
    <p:sldId id="276" r:id="rId15"/>
    <p:sldId id="275" r:id="rId16"/>
    <p:sldId id="277" r:id="rId17"/>
    <p:sldId id="279" r:id="rId18"/>
    <p:sldId id="348" r:id="rId19"/>
    <p:sldId id="269" r:id="rId20"/>
    <p:sldId id="270" r:id="rId21"/>
    <p:sldId id="280" r:id="rId22"/>
    <p:sldId id="272" r:id="rId23"/>
    <p:sldId id="284" r:id="rId24"/>
    <p:sldId id="273" r:id="rId25"/>
    <p:sldId id="281" r:id="rId26"/>
    <p:sldId id="282" r:id="rId27"/>
    <p:sldId id="283" r:id="rId28"/>
    <p:sldId id="285" r:id="rId29"/>
    <p:sldId id="288" r:id="rId30"/>
    <p:sldId id="291" r:id="rId31"/>
    <p:sldId id="289" r:id="rId32"/>
    <p:sldId id="290" r:id="rId33"/>
    <p:sldId id="292" r:id="rId34"/>
    <p:sldId id="293" r:id="rId35"/>
    <p:sldId id="294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8" r:id="rId57"/>
    <p:sldId id="319" r:id="rId58"/>
    <p:sldId id="320" r:id="rId59"/>
    <p:sldId id="321" r:id="rId60"/>
    <p:sldId id="322" r:id="rId61"/>
    <p:sldId id="324" r:id="rId62"/>
    <p:sldId id="325" r:id="rId63"/>
    <p:sldId id="323" r:id="rId64"/>
    <p:sldId id="326" r:id="rId65"/>
    <p:sldId id="327" r:id="rId66"/>
    <p:sldId id="328" r:id="rId67"/>
    <p:sldId id="329" r:id="rId68"/>
    <p:sldId id="331" r:id="rId69"/>
    <p:sldId id="330" r:id="rId70"/>
    <p:sldId id="332" r:id="rId71"/>
    <p:sldId id="333" r:id="rId72"/>
    <p:sldId id="334" r:id="rId73"/>
    <p:sldId id="335" r:id="rId74"/>
    <p:sldId id="336" r:id="rId75"/>
    <p:sldId id="350" r:id="rId76"/>
    <p:sldId id="338" r:id="rId77"/>
    <p:sldId id="339" r:id="rId78"/>
    <p:sldId id="341" r:id="rId79"/>
    <p:sldId id="340" r:id="rId80"/>
    <p:sldId id="342" r:id="rId81"/>
    <p:sldId id="343" r:id="rId82"/>
    <p:sldId id="344" r:id="rId83"/>
    <p:sldId id="345" r:id="rId84"/>
    <p:sldId id="346" r:id="rId85"/>
    <p:sldId id="347" r:id="rId86"/>
  </p:sldIdLst>
  <p:sldSz cx="12190413" cy="6858000"/>
  <p:notesSz cx="6802438" cy="99345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A97"/>
    <a:srgbClr val="CF9F6F"/>
    <a:srgbClr val="ECE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157E6-CFA2-4ACC-A981-AACB5E959C3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DB029-08C6-4D3F-9BC7-F8D0415B95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704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017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3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0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800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985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072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9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14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86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31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08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08/06/63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461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-17000" r="6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06574" y="1628800"/>
            <a:ext cx="11305256" cy="136815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49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พระราชบัญญัติ</a:t>
            </a:r>
            <a: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สภาตำบลและองค์การบริหารส่วนตำบล พ.ศ. 2537 </a:t>
            </a:r>
            <a:b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และที่แก้ไขเพิ่มเติมถึง (ฉบับที่ </a:t>
            </a:r>
            <a:r>
              <a:rPr lang="en-US" sz="49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6</a:t>
            </a:r>
            <a:r>
              <a:rPr lang="th-TH" sz="49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พ.ศ. 2552</a:t>
            </a:r>
            <a:r>
              <a:rPr lang="en-US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49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sz="49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36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2678" y="1196752"/>
            <a:ext cx="5917733" cy="99412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การจัดการเลือกตั้ง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492896"/>
            <a:ext cx="9158093" cy="2160240"/>
          </a:xfrm>
          <a:prstGeom prst="snip2DiagRect">
            <a:avLst/>
          </a:prstGeom>
          <a:solidFill>
            <a:srgbClr val="DDBA97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thaiDist">
              <a:buNone/>
            </a:pPr>
            <a:r>
              <a:rPr lang="th-TH" dirty="0"/>
              <a:t> </a:t>
            </a:r>
            <a:r>
              <a:rPr lang="th-TH" dirty="0" smtClean="0"/>
              <a:t>  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ให้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จัดให้มีการเลือกตั้งสมาชิกซึ่งได้รับเลือกตั้งตามหลักเกณฑ์และวิธีการที่กำหนดในระเบียบกระทรวงมหาดไทย (มาตรา ๑๐)</a:t>
            </a:r>
            <a:endParaRPr lang="en-US" sz="36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35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2598" y="692696"/>
            <a:ext cx="7501909" cy="850106"/>
          </a:xfrm>
          <a:prstGeom prst="flowChartTerminator">
            <a:avLst/>
          </a:prstGeom>
          <a:solidFill>
            <a:srgbClr val="ECE786"/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สมาชิกสภาตำบล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4686" y="1844824"/>
            <a:ext cx="9446125" cy="4525963"/>
          </a:xfrm>
          <a:solidFill>
            <a:srgbClr val="DDBA97"/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atin typeface="TH SarabunIT๙" pitchFamily="34" charset="-34"/>
                <a:cs typeface="TH SarabunIT๙" pitchFamily="34" charset="-34"/>
              </a:rPr>
              <a:t>สมาชิกซึ่งได้รับเลือกตั้งมีวาระคราวละสี่ปีนับแต่วันเลือกตั้ง กรณีดำรงตำแหน่งครบวาระแล้ว แต่ยังไม่มีการเลือกตั้งขึ้นใหม่ ให้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สมาชิกโดย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ตำแหน่งปฏิบัติหน้าที่ได้ต่อไป (มาตรา ๑๑)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นอกจาก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การพ้นจากตำแหน่งตามวาระ สมาชิกซึ่งได้รับ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เลือกตั้งพ้น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จากตำแหน่งด้วยเหตุใดเหตุหนึ่ง (มาตรา ๑๒) ดังต่อไปนี้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๑) ตาย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๒) ลาออกโดยยื่นหนังสือลาออก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ต่อ</a:t>
            </a:r>
            <a:r>
              <a:rPr lang="th-TH" dirty="0" err="1" smtClean="0"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marL="0" indent="0" algn="thaiDist"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atin typeface="TH SarabunIT๙" pitchFamily="34" charset="-34"/>
                <a:cs typeface="TH SarabunIT๙" pitchFamily="34" charset="-34"/>
              </a:rPr>
              <a:t>๓) มีการยุบสภา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ตำบล</a:t>
            </a:r>
            <a:r>
              <a:rPr lang="en-US" dirty="0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en-US" dirty="0"/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38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69" y="1600201"/>
            <a:ext cx="9505057" cy="4525963"/>
          </a:xfr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 smtClean="0"/>
              <a:t>	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(๔) เป็นผู้มีส่วนได้เสียทางตรงหรือทางอ้อมในสัญญากับสภาตำบล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ที่ตนดำรงตำแหน่งหรือในกิจการที่กระทำให้แก่สภาตำบลนั้น</a:t>
            </a:r>
            <a:endParaRPr lang="en-US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(๕) สภาตำบลมีมติให้พ้นจากตำแหน่งโดยเห็นว่ามีความประพฤติ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ในทางที่จะนำมาซึ่งความเสื่อมเสียประโยชน์ของตำบลด้วยคะแนนเสียงไม่น้อยกว่า 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ใน 3 ของสมาชิกทั้งหมดเท่าที่มีอยู่ </a:t>
            </a:r>
            <a:endParaRPr lang="en-US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(๖)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สั่งให้พ้นจากตำแหน่ง เนื่องจากขาดคุณสมบัติหรือมีลักษณะต้องห้ามหรือมิได้อยู่ประจำในหมู่บ้านที่ติดต่อกันเกินหกเดือน หรือขาดการประชุมสภาติดต่อกันสามครั้งโดยไม่มีเหตุผลสมควร</a:t>
            </a:r>
            <a:endParaRPr lang="en-US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(๗) ผวจ.สั่งให้พ้นจากตำแหน่ง เนื่องจากบกพร่องในทางความประพฤติ</a:t>
            </a:r>
            <a:endParaRPr lang="en-US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h-TH" dirty="0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22598" y="620688"/>
            <a:ext cx="7501909" cy="850106"/>
          </a:xfrm>
          <a:prstGeom prst="flowChartTerminator">
            <a:avLst/>
          </a:prstGeom>
          <a:solidFill>
            <a:srgbClr val="ECE786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/>
              <a:t>สมาชิกสภาตำบล (ต่อ)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54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5701709" cy="850106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การเลือกตั้งสมาชิกสภาตำบล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3" y="2132856"/>
            <a:ext cx="9289032" cy="3384376"/>
          </a:xfr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ตำแหน่งสมาชิกซึ่งได้รับเลือกตั้งว่างลงเพราะครบวาระ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มีการเลือกตั้ง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ภายใน45 วัน นับ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แต่วันครบวาระ (มาตรา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๑๓) </a:t>
            </a:r>
            <a:endParaRPr lang="th-TH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ว่างลงเพราะเหตุอื่น ให้มีการเลือกตั้งแทนตำแหน่งที่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ว่าง</a:t>
            </a:r>
            <a:b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60 วัน นับ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แต่วันที่ตำแหน่งว่าง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ผู้ได้รับเลือกตั้ง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แทน</a:t>
            </a:r>
            <a:b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อยู่ในตำแหน่งเท่าวาระที่เหลืออยู่ของผู้ซึ่งตนแทน (มาตรา ๑๔) 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20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70" y="1844824"/>
            <a:ext cx="9793088" cy="41764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มีการ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ยุบรวม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เขต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หมู่บ้าน สมาชิก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ซึ่งได้รับเลือกตั้งของ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หมู่บ้าน</a:t>
            </a:r>
            <a:b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ถูก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ยุบรวม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ยังคงเป็นสมาชิกต่อไปจนกว่าสมาชิกภาพจะสิ้นสุด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ลง  </a:t>
            </a:r>
          </a:p>
          <a:p>
            <a:pPr algn="thaiDist"/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มีการแยกพื้นที่บางส่วนเป็นหมู่บ้านใหม่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สมาชิก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ซึ่งได้รับ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เลือกตั้ง</a:t>
            </a:r>
            <a:b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หมู่บ้านเดิมยังคงเป็นสมาชิกอยู่ต่อไป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จนกว่า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สมาชิกภาพจะสิ้นสุดลง </a:t>
            </a:r>
            <a:endParaRPr lang="th-TH" sz="36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.จัด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ให้มีการเลือกตั้งให้ครบตามจำนวนที่กฎหมาย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 </a:t>
            </a:r>
            <a:b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60 วัน นับ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แต่วันที่ประกาศตั้งหมู่บ้านใหม่ 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๑๕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endParaRPr lang="th-TH" dirty="0"/>
          </a:p>
        </p:txBody>
      </p:sp>
      <p:sp>
        <p:nvSpPr>
          <p:cNvPr id="4" name="รูปห้าเหลี่ยม 3"/>
          <p:cNvSpPr/>
          <p:nvPr/>
        </p:nvSpPr>
        <p:spPr>
          <a:xfrm>
            <a:off x="0" y="908720"/>
            <a:ext cx="5159102" cy="79208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การยุบ/รวม/แยกเขตหมู่บ้าน</a:t>
            </a:r>
          </a:p>
        </p:txBody>
      </p:sp>
    </p:spTree>
    <p:extLst>
      <p:ext uri="{BB962C8B-B14F-4D97-AF65-F5344CB8AC3E}">
        <p14:creationId xmlns:p14="http://schemas.microsoft.com/office/powerpoint/2010/main" val="37282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980728"/>
            <a:ext cx="5845725" cy="92211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/>
              <a:t>ประธานและรองประธานสภาตำบล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70" y="2132856"/>
            <a:ext cx="9590141" cy="3816424"/>
          </a:xfrm>
          <a:prstGeom prst="snip2DiagRec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กำนัน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เป็นประธานสภาตำบล มีรองประธานหนึ่งคน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ซึ่ง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แต่งตั้งจาก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สมาชิกตามมติของสภาตำบล รองประธานมีวาระการดำรงตำแหน่งคราวละสี่ปี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รอง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ประธานสภาพ้นจากตำแหน่งก่อนครบวาระ เมื่อ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ลาออกโดยยื่นหนังสือลาออก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ถือว่าพ้นจาก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ตำแหน่งนับ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วัน	ลาออก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พ้นจากตำแหน่งสมาชิกสภาตำบลตามมาตรา ๑๒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4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21963" y="692696"/>
            <a:ext cx="4261549" cy="936104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การทำหน้าที่ประธานสภา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1844824"/>
            <a:ext cx="9073008" cy="324036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pPr algn="thaiDist">
              <a:spcBef>
                <a:spcPts val="0"/>
              </a:spcBef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ประธานสภาตำบลเป็นผู้เรียกประชุมและมีหน้าที่ดำเนินการประชุมสภาตำบล </a:t>
            </a:r>
          </a:p>
          <a:p>
            <a:pPr algn="thaiDist">
              <a:spcBef>
                <a:spcPts val="0"/>
              </a:spcBef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รองประธานมีหน้าที่กระทำกิจการแทนประธานเมื่อประธานไม่อยู่ในที่ประชุมหรือไม่อาจปฏิบัติหน้าที่ได้ หรือตามที่ประธานมอบหมาย </a:t>
            </a:r>
          </a:p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กรณีประธานและรองประธานไม่อยู่ในที่ประชุมให้สมาชิกที่มาประชุมเลือกกันเองเป็นประธานในการประชุมคราวนั้น (มาตรา 17)</a:t>
            </a:r>
          </a:p>
        </p:txBody>
      </p:sp>
    </p:spTree>
    <p:extLst>
      <p:ext uri="{BB962C8B-B14F-4D97-AF65-F5344CB8AC3E}">
        <p14:creationId xmlns:p14="http://schemas.microsoft.com/office/powerpoint/2010/main" val="39818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984" y="908720"/>
            <a:ext cx="4909621" cy="936104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/>
              <a:t>เลขานุการสภาตำบล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132856"/>
            <a:ext cx="9001000" cy="3456385"/>
          </a:xfrm>
          <a:prstGeom prst="snip2DiagRect">
            <a:avLst/>
          </a:prstGeo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สภา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ตำบลมีเลขานุการคนหนึ่งซึ่งแต่งตั้งจากข้าราชการที่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ปฏิบัติ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งานใน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ตำบล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นั้นหรือ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จากบุคคลอื่น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ที่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เป็น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ผู้แต่งตั้งและถอดถอน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เลขานุการตาม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มติของสภา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ตำบล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(มาตรา ๑๙) เลขานุการมีหน้าที่รับผิดชอบงานธุรการและการจัดการประชุมและงานอื่นใดตามที่สภาตำบลมอบหมาย (มาตรา ๒๐)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64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78782" y="2132856"/>
            <a:ext cx="7933957" cy="2664296"/>
          </a:xfrm>
          <a:prstGeom prst="flowChartDocumen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h-TH" sz="4000" dirty="0" smtClean="0">
                <a:cs typeface="+mj-cs"/>
              </a:rPr>
              <a:t> </a:t>
            </a: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 ๒ อำนาจหน้าที่ของสภา</a:t>
            </a: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</a:t>
            </a: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22 – มาตรา 28)</a:t>
            </a:r>
            <a:endParaRPr lang="en-US" sz="4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76672"/>
            <a:ext cx="4981629" cy="79208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หน้าที่ของสภาตำบล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30710" y="1539636"/>
            <a:ext cx="9073008" cy="1152128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74726" y="1719656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พัฒนาตำบลตามแผนงานโครงการและงบประมาณ</a:t>
            </a:r>
            <a:endParaRPr lang="th-TH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30710" y="2860220"/>
            <a:ext cx="9073008" cy="1152128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74726" y="3040240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เสนอแนะส่วนราชการในการบริหารราชการและพัฒนาตำบล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630710" y="4149080"/>
            <a:ext cx="9073008" cy="1256215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74726" y="4293096"/>
            <a:ext cx="8712968" cy="932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(๓) ปฏิบัติหน้าที่ของคณะกรรมการตำบลตามกฎหมายว่าด้วย</a:t>
            </a:r>
            <a:r>
              <a:rPr lang="th-TH" sz="32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ลักษณะ</a:t>
            </a:r>
            <a:br>
              <a:rPr lang="th-TH" sz="32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2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ปกครอง</a:t>
            </a:r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ท้องที่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94706" y="5557695"/>
            <a:ext cx="9073008" cy="1152128"/>
          </a:xfrm>
          <a:prstGeom prst="rect">
            <a:avLst/>
          </a:prstGeom>
          <a:solidFill>
            <a:srgbClr val="ECE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810730" y="5737715"/>
            <a:ext cx="8712968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(๔) หน้าที่อื่นตามที่กฎหมายกำหนด</a:t>
            </a:r>
            <a:endParaRPr lang="en-US" sz="3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038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7319342" cy="86409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  <a:prstDash val="lgDashDotDot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การมีผลใช้บังคับ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02718" y="2348880"/>
            <a:ext cx="8928992" cy="3168352"/>
          </a:xfrm>
          <a:prstGeom prst="snip2DiagRect">
            <a:avLst/>
          </a:prstGeom>
          <a:solidFill>
            <a:srgbClr val="CF9F6F"/>
          </a:solidFill>
        </p:spPr>
        <p:txBody>
          <a:bodyPr anchor="ctr">
            <a:normAutofit/>
          </a:bodyPr>
          <a:lstStyle/>
          <a:p>
            <a:pPr marL="0" indent="0" algn="thaiDist">
              <a:buNone/>
            </a:pPr>
            <a:endParaRPr lang="th-TH" sz="36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ประกาศ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ในราชกิจจา</a:t>
            </a:r>
            <a:r>
              <a:rPr lang="th-TH" sz="36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เมื่อวันที่ 2 ธันวาคม 2537 มีผลใช้บังคับเมื่อพ้นกำหนด 90 วัน นับแต่วันประกาศในราชกิจจา</a:t>
            </a:r>
            <a:r>
              <a:rPr lang="th-TH" sz="3600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จึงมีผลใช้บังคับวันที่ 2 มีนาคม 2538 (มาตรา 2)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14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64704"/>
            <a:ext cx="5989741" cy="85010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อำนาจหน้าที่ที่สภาตำบลอาจทำ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2" y="1916832"/>
            <a:ext cx="9577064" cy="4176464"/>
          </a:xfrm>
          <a:prstGeom prst="snip1Rec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จัดให้มีน้ำเพื่อการอุปโภค บริโภค และการเกษตร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จัดให้มีและบำรุงรักษาทางน้ำและทางบก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จัดให้มีและรักษาทางระบายน้ำ และรักษาความสะอาดของถนน ทางน้ำ ทางเดิน และที่สาธารณะ รวมทั้งการกำจัดมูลฝอยและสิ่งปฏิกูล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(๔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คุ้มครองดูแลและบำรุงรักษาทรัพยากรธรรมชาติและสิ่งแวดล้อม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๕) บำรุงและส่งเสริมการประกอบอาชีพของราษฎร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๖) ส่งเสริมการพัฒนาสตรี เด็ก เยาวชน ผู้สูงอายุ และผู้พิการ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24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6137" y="980728"/>
            <a:ext cx="6061749" cy="936104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การปฏิบัติหน้าที่ของสภาตำบล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132856"/>
            <a:ext cx="9336300" cy="3456384"/>
          </a:xfrm>
          <a:prstGeom prst="snip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ตำบลเป็นผู้รับผิดชอบดำเนินกิจการตามมติของสภา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</a:t>
            </a:r>
          </a:p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ในการทำนิติกรรมของสภาตำบล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อาจมอบหมายให้สมาชิกดำเนินกิจการแทนเฉพาะกรณีได้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เลขานุการและสมาชิกอีกหนึ่งคนร่วมกันมีอำนาจกระทำการแทนสภา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ระเบียบกระทรวงมหาดไทย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24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719" y="1124744"/>
            <a:ext cx="6205765" cy="778098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การทำกิจการนอกเขตของสภาตำบล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132856"/>
            <a:ext cx="9361040" cy="3168352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ต้องได้รับ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ความเห็นชอบ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 ผวจ.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ต้องได้รับ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ความยินยอมจากสภาตำบล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หน่วยการบริหารราชการส่วนท้องถิ่นที่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เกี่ยวข้อง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กิจการที่จำเป็นต้องทำและเป็นการเกี่ยวเนื่องกับ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กิจการที่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อยู่ในอำนาจหน้าที่ของตน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10" y="5589240"/>
            <a:ext cx="1331640" cy="887760"/>
          </a:xfrm>
          <a:prstGeom prst="rect">
            <a:avLst/>
          </a:prstGeom>
        </p:spPr>
      </p:pic>
      <p:pic>
        <p:nvPicPr>
          <p:cNvPr id="2050" name="Picture 2" descr="à¸ªà¸±à¸à¸§à¹, à¸à¸²à¸£à¹à¸à¸¹à¸, à¸ªà¸µà¹à¸à¸µà¸¢à¸§, à¸¡à¸µà¸à¸§à¸²à¸¡à¸ªà¸¸à¸, à¸à¸¸à¸à¸ à¸²à¸à¸ªà¸¹à¸, à¹à¸à¹à¸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894" y="5684912"/>
            <a:ext cx="118813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à¸ªà¸±à¸à¸§à¹, à¸à¸²à¸£à¹à¸à¸¹à¸, à¸ªà¸µà¹à¸à¸µà¸¢à¸§, à¸¡à¸µà¸à¸§à¸²à¸¡à¸ªà¸¸à¸, à¸à¸¸à¸à¸ à¸²à¸à¸ªà¸¹à¸, à¹à¸à¹à¸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54" y="5828928"/>
            <a:ext cx="97210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94806" y="2492896"/>
            <a:ext cx="7141869" cy="2088232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ส่วนที่ 3 รายได้และรายจ่ายของสภาตำบล</a:t>
            </a: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29 – มาตรา 37)</a:t>
            </a:r>
            <a:endParaRPr lang="th-TH" sz="40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75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4837613" cy="77809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รายได้ของ</a:t>
            </a:r>
            <a:r>
              <a:rPr lang="th-TH" b="1" dirty="0"/>
              <a:t>สภาตำบล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4566" y="1988840"/>
            <a:ext cx="11593288" cy="3816424"/>
          </a:xfrm>
          <a:prstGeom prst="round2DiagRect">
            <a:avLst/>
          </a:prstGeom>
          <a:solidFill>
            <a:srgbClr val="DDBA97"/>
          </a:solidFill>
        </p:spPr>
        <p:txBody>
          <a:bodyPr>
            <a:normAutofit lnSpcReduction="10000"/>
          </a:bodyPr>
          <a:lstStyle/>
          <a:p>
            <a:r>
              <a:rPr lang="th-TH" dirty="0"/>
              <a:t> </a:t>
            </a:r>
            <a:r>
              <a:rPr lang="th-TH" dirty="0" smtClean="0"/>
              <a:t> 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ตำบลมีรายได้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ซึ่ง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จัดสรรให้ตาม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หลักเกณฑ์ที่กระทรวงมหาดไทยกำหนด (มาตรา ๒๙)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ดังนี้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ภาษี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บำรุงท้องที่ ภาษีโรงเรือนและที่ดิน ภาษีป้าย อากรการฆ่า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สัตว์ 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ค่าธรรมเนียม ค่าใบอนุญาต และค่าปรับ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ตามที่กฎหมายกำหนด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ค่าธรรมเนียมใบอนุญาตการ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พนัน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๔) ภาษีมูลค่าเพิ่ม และภาษี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ธุรกิจ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๕) ภาษีสุรา และภาษีสรรพสามิต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(๖) ภาษีและค่าธรรมเนียมรถยนต์และล้อเลื่อน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35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48680"/>
            <a:ext cx="5053637" cy="850106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/>
              <a:t>รายได้ของ</a:t>
            </a:r>
            <a:r>
              <a:rPr lang="th-TH" dirty="0"/>
              <a:t>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2" y="1484784"/>
            <a:ext cx="9590141" cy="50405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 fontScale="92500"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ทุกปีงบประมาณให้รัฐบาลจัดสรรให้สภาเป็นเงินอุดหนุน (มาตรา 30)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สภาตำบลอาจมีรายได้ (มาตรา 31) จาก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ทรัพย์สิน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ของสภาตำบล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สาธารณูปโภค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ของสภาตำบล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เงินและ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ทรัพย์สินที่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มีผู้อุทิศให้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๔) เงินอุดหนุนและรายได้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รัฐบาลหรือหน่วยงานของรัฐจัดสรรให้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๕) รายได้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อื่นที่มี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กฎหมาย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ของสภาตำบลได้รับยกเว้นไม่ต้องเสียภาษี โดยตราเป็นพระราช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กฤษฎีกาตาม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ประมวล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รัษฎากร และไม่ต้องนำส่งคลังเป็นรายได้แผ่นดิน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๓๒)</a:t>
            </a:r>
          </a:p>
        </p:txBody>
      </p:sp>
    </p:spTree>
    <p:extLst>
      <p:ext uri="{BB962C8B-B14F-4D97-AF65-F5344CB8AC3E}">
        <p14:creationId xmlns:p14="http://schemas.microsoft.com/office/powerpoint/2010/main" val="20518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268760"/>
            <a:ext cx="6120680" cy="70609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รายจ่าย</a:t>
            </a:r>
            <a:r>
              <a:rPr lang="th-TH" b="1" dirty="0"/>
              <a:t>ของสภาตำบล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8662" y="2204864"/>
            <a:ext cx="9937104" cy="3672408"/>
          </a:xfrm>
          <a:prstGeom prst="snip2DiagRect">
            <a:avLst/>
          </a:prstGeom>
          <a:solidFill>
            <a:srgbClr val="DDBA97"/>
          </a:solidFill>
        </p:spPr>
        <p:txBody>
          <a:bodyPr anchor="ctr"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เงินเดือน, ค่าจ้าง, เงิน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ค่าตอบแทนอื่น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ๆ, ค่า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ใช้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สอย, ค่าวัสดุ, ค่าครุภัณฑ์, 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ที่ดิน สิ่งก่อสร้าง และทรัพย์สินอื่น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ๆ, ค่าสาธารณูปโภค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อุดหนุนหน่วยงาน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รายจ่ายอื่นตาม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ข้อผูกพัน หรือตามที่มีกฎหมายหรือระเบียบกระทรวงมหาดไทยกำหนด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ไว้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๓๓) </a:t>
            </a:r>
          </a:p>
        </p:txBody>
      </p:sp>
    </p:spTree>
    <p:extLst>
      <p:ext uri="{BB962C8B-B14F-4D97-AF65-F5344CB8AC3E}">
        <p14:creationId xmlns:p14="http://schemas.microsoft.com/office/powerpoint/2010/main" val="28292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5269661" cy="86409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งบประมาณรายจ่าย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204864"/>
            <a:ext cx="9145016" cy="3672408"/>
          </a:xfrm>
          <a:prstGeom prst="round2DiagRect">
            <a:avLst/>
          </a:prstGeom>
          <a:solidFill>
            <a:srgbClr val="ECE786"/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งบประมาณ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รายจ่ายประจำปีและงบประมาณรายจ่าย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เพิ่มเติมให้จัดทำ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ข้อบังคับตาม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ระเบียบที่กระทรวงมหาดไทยกำหนด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สภาตำบลจัดทำร่างข้อบังคับงบประมาณ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รายจ่ายเสร็จ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 ให้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เสนอ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เพื่อ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อนุมัติ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ข้อบังคับงบประมาณ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รายจ่ายออก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ไม่ทันปีใหม่ ให้ใช้ข้อบังคับงบประมาณรายจ่ายประจำปีก่อนนั้นไปพลาง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ก่อน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87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66814" y="2348880"/>
            <a:ext cx="6781829" cy="1972815"/>
          </a:xfrm>
          <a:prstGeom prst="flowChartDocumen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4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</a:t>
            </a:r>
            <a:r>
              <a:rPr lang="th-TH" sz="44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 4 การกำกับดูแลสภาตำบล </a:t>
            </a:r>
            <a:r>
              <a:rPr lang="th-TH" sz="44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44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4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44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38 – มาตรา </a:t>
            </a:r>
            <a:r>
              <a:rPr lang="th-TH" sz="44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39)</a:t>
            </a:r>
            <a:endParaRPr lang="th-TH" sz="44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12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3758" y="980728"/>
            <a:ext cx="6925845" cy="792088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การกำกับดูแลสภาตำบล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70670" y="1916832"/>
            <a:ext cx="9792337" cy="43204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 lnSpcReduction="10000"/>
          </a:bodyPr>
          <a:lstStyle/>
          <a:p>
            <a:pPr algn="thaiDist"/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อำนาจกำกับดูแลการปฏิบัติหน้าที่ของสภาตำบลให้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เป็นไป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กฎหมายและระเบียบข้อบังคับของทางราชการ</a:t>
            </a:r>
          </a:p>
          <a:p>
            <a:pPr algn="thaiDist"/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อำนาจยับยั้งการดำเนินการของสภาตำบลที่ไม่ชอบด้วยกฎหมาย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หรืออาจก่อให้เกิดความเสียหายแก่ทางราชการ หรือไม่เป็นไปตามระเบียบข้อบังคับของทางราชการ  และ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รายงาน ผวจ. วินิจฉัย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 ผวจ. เห็น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ผวจ. 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อำนาจสั่ง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สภาตำบลระงับการ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ดำเนินการ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 ผวจ. เห็น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ว่าการดำเนินการของสภาตำบลเป็นไปโดยชอบ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ผวจ. 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สั่ง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เพิกถอนการยับยั้ง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63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34766" y="692696"/>
            <a:ext cx="7992889" cy="99412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คำนิยาม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4686" y="1916832"/>
            <a:ext cx="9649072" cy="3888432"/>
          </a:xfrm>
          <a:prstGeom prst="snip2DiagRect">
            <a:avLst/>
          </a:prstGeom>
          <a:solidFill>
            <a:srgbClr val="CF9F6F"/>
          </a:solidFill>
        </p:spPr>
        <p:txBody>
          <a:bodyPr anchor="ctr">
            <a:normAutofit fontScale="925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หน่วยการบริหารราชการส่วนท้องถิ่น หมายความว่า เทศบาล สุขาภิบาล และราชการส่วนท้องถิ่นอื่นที่มีกฎหมายจัดตั้ง แต่ไม่รวมองค์การบริหารส่วน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จังหวัด (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.)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หมายความรวมถึงปลัดอำเภอผู้เป็นหัวหน้า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ประจำกิ่ง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อำเภอ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ตำบล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หมายความว่า ตำบลตามกฎหมายว่าด้วยลักษณะปกครองท้องที่ที่อยู่นอกเขตหน่วยการบริหารราชการส่วนท้องถิ่น กรณีตำบลใดมีพื้นที่อยู่ทั้งในและนอกเขต ให้หมายความถึงเฉพาะพื้นที่ที่อยู่นอกเขต (มาตรา 4)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79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38822" y="2348880"/>
            <a:ext cx="6768752" cy="2232248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หมวด 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 องค์การบริหารส่วน</a:t>
            </a: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 (</a:t>
            </a:r>
            <a:r>
              <a:rPr lang="th-TH" sz="4000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.) </a:t>
            </a: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40 – มาตรา 92)</a:t>
            </a:r>
          </a:p>
        </p:txBody>
      </p:sp>
    </p:spTree>
    <p:extLst>
      <p:ext uri="{BB962C8B-B14F-4D97-AF65-F5344CB8AC3E}">
        <p14:creationId xmlns:p14="http://schemas.microsoft.com/office/powerpoint/2010/main" val="16025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76" y="1078201"/>
            <a:ext cx="5269661" cy="766623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 smtClean="0"/>
              <a:t>การจัดตั้ง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132856"/>
            <a:ext cx="9145016" cy="3312368"/>
          </a:xfrm>
          <a:prstGeom prst="snipRoundRect">
            <a:avLst/>
          </a:prstGeom>
          <a:solidFill>
            <a:srgbClr val="DDBA97"/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สภาตำบลที่มีรายได้ไม่รวมเงินอุดหนุนในปีงบประมาณที่ล่วงมาติดต่อกันสามปี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เฉลี่ยไม่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ต่ำกว่าปีละหนึ่งแสนห้าหมื่นบาท หรือตามเกณฑ์รายได้เฉลี่ยตามประกาศกระทรวงมหาดไทยอาจ</a:t>
            </a:r>
            <a:r>
              <a:rPr lang="th-TH" u="sng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จัดตั้งเป็นองค์การบริหารส่วนตำบล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โดย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ทำเป็นประกาศกระทรวงมหาดไทย ระบุชื่อและเขต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และประกาศในราชกิจจา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0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865" y="1268760"/>
            <a:ext cx="5773717" cy="85010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การ</a:t>
            </a:r>
            <a:r>
              <a:rPr lang="th-TH" dirty="0" smtClean="0"/>
              <a:t>จัดตั้ง </a:t>
            </a:r>
            <a:r>
              <a:rPr lang="th-TH" dirty="0" err="1" smtClean="0"/>
              <a:t>อบต</a:t>
            </a:r>
            <a:r>
              <a:rPr lang="th-TH" dirty="0" smtClean="0"/>
              <a:t>.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02718" y="2348880"/>
            <a:ext cx="8760236" cy="3600400"/>
          </a:xfrm>
          <a:prstGeom prst="snip1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รวม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กับ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๔๑ ทวิ)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หรือรวม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ับหน่วยการบริหารราชการส่วนท้องถิ่นอื่นที่มีเขตติดต่อกันภายในเขตอำเภอเดียวกันได้ตามเจตนารมณ์ของประชาชนในเขตตำบลนั้น โดยทำ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เป็นประกาศ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กระทรวงมหาดไทย และให้กำหนดเขตใหม่ของหน่วยการบริหารราชการส่วนท้องถิ่นไว้ในประกาศกระทรวงมหาดไทยด้วย (มาตรา ๔๑ ตรี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66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806" y="1124744"/>
            <a:ext cx="5066959" cy="864096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จัดตั้ง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204864"/>
            <a:ext cx="9505055" cy="3240360"/>
          </a:xfrm>
          <a:prstGeom prst="round2DiagRect">
            <a:avLst/>
          </a:prstGeom>
          <a:solidFill>
            <a:srgbClr val="DDBA97"/>
          </a:solidFill>
        </p:spPr>
        <p:txBody>
          <a:bodyPr anchor="ctr">
            <a:normAutofit/>
          </a:bodyPr>
          <a:lstStyle/>
          <a:p>
            <a:pPr algn="thaiDist"/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ให้กระทรวงมหาดไทยยุบ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มีจำนวน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ประชากร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ถึงสองพันคน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เจตนารมณ์ของ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ประชาชนใน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เขตตำบลนั้น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เว้นแต่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สภาพพื้นที่เป็นเกาะหรือโดยสภาพทางภูมิศาสตร์ไม่สามารถติดต่อ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กับ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หน่วยการบริหารราชการส่วนท้องถิ่นที่จะไปรวมได้โดยสะดวก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๔๑ จัตวา)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3976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24744"/>
            <a:ext cx="5341669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จัดตั้ง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74726" y="2132856"/>
            <a:ext cx="8856984" cy="3168352"/>
          </a:xfrm>
          <a:prstGeom prst="round2Same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แยกพื้นที่บางส่วนไปรวม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กับ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หน่วยการบริหารราชการส่วนท้องถิ่นอื่น หรือรับพื้นที่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บางส่วนของ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หน่วยการบริหารราชการส่วนท้องถิ่น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อื่นมา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รวมด้วยได้ โดยทำเป็นประกาศกระทรวงมหาดไทย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๔๑ เบญจ)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841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340768"/>
            <a:ext cx="5557693" cy="850106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การ</a:t>
            </a:r>
            <a:r>
              <a:rPr lang="th-TH" dirty="0" smtClean="0"/>
              <a:t>จัดตั้ง </a:t>
            </a:r>
            <a:r>
              <a:rPr lang="th-TH" dirty="0" err="1" smtClean="0"/>
              <a:t>อบต</a:t>
            </a:r>
            <a:r>
              <a:rPr lang="th-TH" dirty="0" smtClean="0"/>
              <a:t>.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58702" y="2420888"/>
            <a:ext cx="9374117" cy="2808312"/>
          </a:xfrm>
          <a:prstGeom prst="round2DiagRect">
            <a:avLst/>
          </a:prstGeo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การจัดตั้ง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ขึ้น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เป็นเทศบาลเป็นไปตามที่กำหนดในกฎหมายว่าด้วยการเทศบาล และให้ทำเป็นประกาศกระทรวงมหาดไทย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๔๒)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ฐานะเป็นนิติบุคคลและเป็นราชการบริหารส่วนท้องถิ่น (มาตรา ๔๓) ประกอบด้วย (๑)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และ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๔๔)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1908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38822" y="2492896"/>
            <a:ext cx="7344816" cy="2044823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 1 สภาองค์การบริหารส่วนตำบล </a:t>
            </a:r>
            <a:endParaRPr lang="th-TH" sz="40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45 – มาตรา 57)</a:t>
            </a:r>
          </a:p>
        </p:txBody>
      </p:sp>
    </p:spTree>
    <p:extLst>
      <p:ext uri="{BB962C8B-B14F-4D97-AF65-F5344CB8AC3E}">
        <p14:creationId xmlns:p14="http://schemas.microsoft.com/office/powerpoint/2010/main" val="403605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268760"/>
            <a:ext cx="5125645" cy="92211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2348880"/>
            <a:ext cx="9734157" cy="30963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ประกอบด้วย สมาชิก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สภาจำนวนหมู่บ้านละสอง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คนมา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เลือกตั้งกรณี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มีหนึ่ง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หมู่บ้าน 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มีสมาชิกจำนวนหกคน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มีสอง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หมู่บ้าน 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มีสมาชิกจำนวนหมู่บ้านละสามคน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อายุ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ของสภามีกำหนดคราวละสี่ปีนับแต่วันเลือกตั้ง (มาตรา ๔๕)</a:t>
            </a:r>
          </a:p>
        </p:txBody>
      </p:sp>
    </p:spTree>
    <p:extLst>
      <p:ext uri="{BB962C8B-B14F-4D97-AF65-F5344CB8AC3E}">
        <p14:creationId xmlns:p14="http://schemas.microsoft.com/office/powerpoint/2010/main" val="1674721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268760"/>
            <a:ext cx="5125645" cy="922114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หน้าที่ของสภา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8662" y="2420888"/>
            <a:ext cx="10094197" cy="3168352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(</a:t>
            </a:r>
            <a:r>
              <a:rPr lang="th-TH" dirty="0"/>
              <a:t>๑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ให้ความเห็นชอบ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แผนพัฒนา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พิจารณาและให้ความเห็นชอบร่างข้อบัญญัติ</a:t>
            </a: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ควบคุมการปฏิบัติงานของ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เป็นไป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ตามกฎหมาย นโยบาย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แผนพัฒนา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ข้อบัญญัติ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ระเบียบ และข้อบังคับของทาง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ราชการ 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๔๖)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118596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81" y="1412776"/>
            <a:ext cx="5773717" cy="778098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8742" y="2492896"/>
            <a:ext cx="8136904" cy="280831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ประธานสภาและรองประธานสภาคนหนึ่งซึ่งเลือกจากสมาชิก </a:t>
            </a:r>
          </a:p>
          <a:p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.แต่งตั้งประธานสภาและร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ประธานสภาตามม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ติของสภา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๔๘)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24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22798" y="1052736"/>
            <a:ext cx="7344816" cy="1143000"/>
          </a:xfrm>
          <a:prstGeom prst="flowChartTerminator">
            <a:avLst/>
          </a:prstGeom>
          <a:solidFill>
            <a:srgbClr val="ECE786"/>
          </a:solidFill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ผู้รักษาการ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420888"/>
            <a:ext cx="9289033" cy="3384376"/>
          </a:xfrm>
          <a:prstGeom prst="snip2SameRect">
            <a:avLst/>
          </a:prstGeom>
          <a:solidFill>
            <a:srgbClr val="CF9F6F"/>
          </a:solidFill>
        </p:spPr>
        <p:txBody>
          <a:bodyPr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รัฐมนตรีว่าการกระทรวงมหาดไทยรักษาการตามพระราชบัญญัตินี้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อำนาจออกกฎกระทรวง ระเบียบ ข้อบังคับ ประกาศ และแต่งตั้งเจ้าหน้าที่เพื่อปฏิบัติการตามพระราชบัญญัตินี้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กฎกระทรวง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ระเบียบ ข้อบังคับ หรือประกาศที่มีผลเป็นการทั่วไป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ประกาศในราชกิจจา</a:t>
            </a:r>
            <a:r>
              <a:rPr lang="th-TH" dirty="0" err="1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นุเบกษา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 ให้ใช้บังคับได้ (มาตรา ๕)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348" y="5013176"/>
            <a:ext cx="1580334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96752"/>
            <a:ext cx="8149981" cy="85010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การพ้นจากตำแหน่งของประธานและรองประธาน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204864"/>
            <a:ext cx="10886285" cy="3268959"/>
          </a:xfrm>
          <a:prstGeom prst="roundRect">
            <a:avLst/>
          </a:prstGeom>
          <a:solidFill>
            <a:srgbClr val="DDBA97"/>
          </a:solidFill>
        </p:spPr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ประธานสภาและ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ประธานสภาพ้น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จากตำแหน่ง (มาตรา ๕๐) เมื่อ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ลาออก โดยยื่นหนังสือลาออก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สิ้นสุดสมาชิกภาพของสมาชิก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ผวจ.สั่ง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ให้พ้นจากตำแหน่งตามมาตรา ๙๒ กรณีนี้จะดำรงตำแหน่งประธานหรือรองประธานอีกไม่ได้ตลอดอายุของสภา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นั้น</a:t>
            </a:r>
          </a:p>
        </p:txBody>
      </p:sp>
    </p:spTree>
    <p:extLst>
      <p:ext uri="{BB962C8B-B14F-4D97-AF65-F5344CB8AC3E}">
        <p14:creationId xmlns:p14="http://schemas.microsoft.com/office/powerpoint/2010/main" val="2645882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12776"/>
            <a:ext cx="8510021" cy="92211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การเลือกประธาน/รองประธานสภาแทนตำแหน่งว่าง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636912"/>
            <a:ext cx="10971372" cy="2548879"/>
          </a:xfrm>
          <a:prstGeom prst="round2Diag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ตำแหน่งประธานหรือรองประธานสภาว่างลงเพราะเหตุอื่นนอกจากครบวาระ ให้มีการเลือกแทนตำแหน่งที่ว่าง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15 วัน นับ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แต่วันที่ตำแหน่งนั้นว่างลง ผู้ซึ่งได้รับเลือกแทนอยู่ในตำแหน่งเท่าวาระที่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เหลือของ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ผู้ซึ่งตนแทน (มาตรา ๕๑)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60557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12776"/>
            <a:ext cx="6349781" cy="850106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การประชุมสภา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598" y="2492896"/>
            <a:ext cx="10971372" cy="3268959"/>
          </a:xfrm>
          <a:solidFill>
            <a:srgbClr val="ECE786"/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ประชุมสภาครั้งใด ถ้าผู้ทำหน้าที่ประธานในที่ประชุมสั่งปิดประชุมก่อนหมดระเบียบ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วาระ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 แต่มีสมาชิกอยู่ในที่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ประชุมครบ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องค์ประชุม และสมาชิกจำนวนไม่น้อยกว่ากึ่งหนึ่งของ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สมาชิกเท่าที่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อยู่ใน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ที่ประชุมเสนอให้เปิดประชุม ให้ดำเนินการ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ประชุมตาม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ระเบียบวาระต่อไปจนกว่าจะหมดระเบียบวาระหรือสภาจะได้มีมติให้ปิดประชุม (มาตรา ๕๒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4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56792"/>
            <a:ext cx="5557693" cy="850106"/>
          </a:xfrm>
          <a:prstGeom prst="homePlate">
            <a:avLst/>
          </a:prstGeom>
          <a:solidFill>
            <a:srgbClr val="DDBA97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การประชุมสมัยสามัญ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598" y="2564904"/>
            <a:ext cx="10971372" cy="273630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ปีหนึ่งให้มีสมัยประชุมสามัญสองสมัยหรือหลายสมัย แล้วแต่สภากำหนด แต่ต้องไม่เกินสี่สมัย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เริ่มสมัยประชุมสามัญประจำปีให้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กำหนด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สมัย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สามัญสมัย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หนึ่ง ๆ มีกำหนดไม่เกินสิบห้าวัน ขยาย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ได้รับอนุญาต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492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24744"/>
            <a:ext cx="6493797" cy="922114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การประชุมสภาครั้งแรก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0590" y="2204864"/>
            <a:ext cx="10971372" cy="36289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ต้อง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กำหนดให้สมาชิกดำเนินการประชุมสภาครั้งแรก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15 วัน นับ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แต่วันประกาศผลการเลือกตั้งสมาชิก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ที่ประชุมเลือกประธานสภาและรองประธานสภา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สภาไม่อาจจัดให้มีการประชุมครั้งแรกได้ตาม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กำหนดเวลาหรือ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ไม่อาจเลือกประธานสภาได้ 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อาจเสนอ ผวจ. 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มีคำสั่งยุบสภา (มาตรา 53) 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32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412776"/>
            <a:ext cx="4189541" cy="796950"/>
          </a:xfrm>
          <a:prstGeom prst="homePlate">
            <a:avLst/>
          </a:prstGeom>
          <a:solidFill>
            <a:srgbClr val="DDBA97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การเรียกประชุมสภา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598" y="2348880"/>
            <a:ext cx="10971372" cy="2769172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th-TH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ประธานสภาเป็นผู้เรียกประชุมสภาตามสมัยประชุม และเป็นผู้เปิดหรือปิดประชุม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กรณี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ยังไม่มีประธานสภา หรือประธานสภาไม่เรียกประชุมตามกฎหมาย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.เป็นผู้เรียกประชุม และ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เป็นผู้เปิดหรือปิดประชุม (มาตรา ๕๔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14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558" y="836712"/>
            <a:ext cx="4693597" cy="108498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dk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การประชุมสมัยวิสามัญ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0590" y="2104257"/>
            <a:ext cx="10958294" cy="3701007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เห็นว่าเป็นการจำเป็นเพื่อประโยชน์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ประธานสภา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หรือสมาชิกจำนวนไม่น้อยกว่ากึ่งหนึ่งของจำนวนสมาชิกทั้งหมดเท่าที่มีอยู่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อาจ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ทำคำร้องยื่น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ขอ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เปิดประชุมวิสามัญ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ถ้า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เห็นสมควร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เรียก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ประชุมวิสามัญได้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สมัย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ประชุมวิสามัญให้กำหนดไม่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เกิน 15 วัน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แต่ถ้าจะขยาย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เวลาออกไป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อีกจะต้องได้รับอนุญาต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๕๕)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44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268760"/>
            <a:ext cx="4549581" cy="792088"/>
          </a:xfrm>
          <a:prstGeom prst="homePlate">
            <a:avLst/>
          </a:prstGeom>
          <a:solidFill>
            <a:srgbClr val="DDBA97">
              <a:alpha val="73000"/>
            </a:srgb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เลขานุการ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204864"/>
            <a:ext cx="10670261" cy="3412975"/>
          </a:xfrm>
          <a:prstGeom prst="snip2DiagRect">
            <a:avLst/>
          </a:prstGeom>
          <a:solidFill>
            <a:schemeClr val="accent3">
              <a:lumMod val="40000"/>
              <a:lumOff val="60000"/>
              <a:alpha val="99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ให้สภาเลือก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ปลัด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สมาชิกคนหนึ่งเป็นเลขานุการ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โดยคำนึงถึง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ความรู้ความสามารถอันจะเป็นประโยชน์ต่อสภา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หน้าที่รับผิดชอบงานธุรการและจัดการประชุมและงานอื่น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ใดตามที่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ประธานสภามอบหมาย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พ้น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จากตำแหน่งเมื่อครบอายุของสภา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มีการยุบสภา หรือสภามีมติให้พ้นจาก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ตำแหน่ง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๕๗) </a:t>
            </a:r>
          </a:p>
        </p:txBody>
      </p:sp>
    </p:spTree>
    <p:extLst>
      <p:ext uri="{BB962C8B-B14F-4D97-AF65-F5344CB8AC3E}">
        <p14:creationId xmlns:p14="http://schemas.microsoft.com/office/powerpoint/2010/main" val="18258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78782" y="2492896"/>
            <a:ext cx="7704857" cy="2188839"/>
          </a:xfrm>
          <a:prstGeom prst="flowChartDocument">
            <a:avLst/>
          </a:prstGeom>
          <a:solidFill>
            <a:schemeClr val="accent3">
              <a:lumMod val="60000"/>
              <a:lumOff val="40000"/>
              <a:alpha val="61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ส่วน</a:t>
            </a: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 2 นายกองค์การบริหารส่วนตำบล </a:t>
            </a:r>
            <a:endParaRPr lang="th-TH" sz="40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มาตรา 58 – มาตรา 65)</a:t>
            </a:r>
          </a:p>
        </p:txBody>
      </p:sp>
    </p:spTree>
    <p:extLst>
      <p:ext uri="{BB962C8B-B14F-4D97-AF65-F5344CB8AC3E}">
        <p14:creationId xmlns:p14="http://schemas.microsoft.com/office/powerpoint/2010/main" val="34513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1484784"/>
            <a:ext cx="4117533" cy="864096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464297"/>
            <a:ext cx="10971372" cy="2404863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thaiDist"/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นายกคนหนึ่งซึ่งมาจากการเลือกตั้งโดยตรงของ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ประชาชน 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๕๘)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ดำรง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ตำแหน่งนับตั้งแต่วัน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เลือกตั้ง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ระยะการดำรงตำแหน่งคราวละสี่ปีนับแต่วันเลือกตั้ง (มาตรา ๕๘/๒)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072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78582" y="476672"/>
            <a:ext cx="6119967" cy="936104"/>
          </a:xfrm>
          <a:solidFill>
            <a:srgbClr val="ECE78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โครงสร้างของกฎหมาย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35620" y="2420888"/>
            <a:ext cx="8784976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1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สมาชิกสภาตำบล (มาตรา 7 – มาตรา 21)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35620" y="3441441"/>
            <a:ext cx="8784976" cy="864096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2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อำนาจหน้าที่ของสภาตำบล (มาตรา 22 – มาตรา 28)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8582" y="1613989"/>
            <a:ext cx="508184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หมวด 1 สภาตำบล (มาตรา 6 – มาตรา 39)</a:t>
            </a:r>
            <a:endParaRPr lang="en-US" sz="3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43277" y="4484464"/>
            <a:ext cx="8784976" cy="864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>
                <a:solidFill>
                  <a:sysClr val="windowText" lastClr="000000"/>
                </a:solidFill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3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รายได้และรายจ่ายของสภาตำบล (มาตรา 29 – มาตรา 37)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35620" y="5589240"/>
            <a:ext cx="8784976" cy="864096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ส่วนที่ 4</a:t>
            </a:r>
            <a:r>
              <a:rPr lang="th-TH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 การกำกับดูแลสภาตำบล (มาตรา 38 – มาตรา 39)</a:t>
            </a:r>
            <a:endParaRPr lang="en-US" dirty="0">
              <a:solidFill>
                <a:sysClr val="windowText" lastClr="0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20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772816"/>
            <a:ext cx="4549581" cy="70609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ผู้ช่วย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เหลือนายก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40458" y="2608313"/>
            <a:ext cx="10107276" cy="2980927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อาจแต่งตั้ง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รอง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นายกซึ่งมิใช่สมาชิกสภาเป็นผู้ช่วยเหลือในการบริหารราชการ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ตามที่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นายกมอบหมายได้ไม่เกินสองคน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เลขานุการ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นายกคนหนึ่งซึ่งมิได้เป็นสมาชิกสภาหรือเจ้าหน้าที่ของรัฐได้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๕๘/๓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83300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052736"/>
            <a:ext cx="5341669" cy="85010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หน้าที่ของนายก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2060848"/>
            <a:ext cx="10153128" cy="432048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(๑) กำหนด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นโยบายโดยไม่ขัดต่อกฎหมาย และรับผิดชอบในการบริหาร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ราชการของ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(๒)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สั่ง อนุญาต และอนุมัติเกี่ยวกับราชการ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แต่งตั้งและถอดถอนรองนายกและเลขานุการนายก</a:t>
            </a: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๔) วางระเบียบเพื่อให้งาน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เป็นไป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ด้วยความเรียบร้อย</a:t>
            </a: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๕) รักษาการให้เป็นไปตาม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๖) ปฏิบัติหน้าที่อื่นตามที่บัญญัติไว้ในพระราชบัญญัตินี้และกฎหมายอื่น</a:t>
            </a:r>
          </a:p>
          <a:p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53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73" y="1484784"/>
            <a:ext cx="3973517" cy="72008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6614" y="2320281"/>
            <a:ext cx="10440411" cy="3556991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เป็นผู้บังคับบัญชา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ของพนักงานส่วนตำบลและลูกจ้างขององค์การบริหารส่วนตำบล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อำนาจหน้าที่ใน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การสั่งหรือการปฏิบัติราชการของรอง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นายกเป็นไป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ตามที่นายกมอบหมาย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กรณีนายก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ไม่อาจปฏิบัติหน้าที่ได้ ให้รองนายก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ตามลำดับเป็น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ผู้รักษาราชการแทน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ไม่มีรองนายกหรือมีแต่ไม่อาจปฏิบัติหน้าที่ได้ ให้ปลัดองค์การบริหารส่วนตำบลเป็นผู้รักษาราชการ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แทน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41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268760"/>
            <a:ext cx="3901509" cy="724942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ปลัด อบต. 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2132856"/>
            <a:ext cx="10153129" cy="37010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/>
          <a:p>
            <a:pPr algn="thaiDist"/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ให้มี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ปลัด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คนห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นึ่งเป็นผู้บังคับบัญชาพนักงานส่วน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ตำบลและลูกจ้าง อบต. </a:t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รอง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จากนายก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มีหน้าที่รับผิดชอบ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ควบคุมดูแลราชการประจำ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ให้เป็นไปตามนโยบาย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มีอำนาจหน้าที่อื่นตามที่มีกฎหมายกำหนดหรือตามที่นายกมอบหมาย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๖๐/๑)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335" y="1340768"/>
            <a:ext cx="5989741" cy="792088"/>
          </a:xfrm>
          <a:prstGeom prst="homePlate">
            <a:avLst/>
          </a:prstGeom>
          <a:solidFill>
            <a:srgbClr val="ECE786"/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การพ้นจากตำแหน่งของนายก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6614" y="2204864"/>
            <a:ext cx="10742269" cy="4061048"/>
          </a:xfrm>
          <a:prstGeom prst="round1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ถึง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คราวออกตาม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วาระ, ตาย, ลาออก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โดยยื่นหนังสือลาออก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ขาด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คุณสมบัติหรือมีลักษณะต้องห้ามตามมาตรา ๕๘/๑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กระทำ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การฝ่าฝืนมาตรา ๖๔/๒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ผวจ.สั่ง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ให้พ้นจากตำแหน่งตามมาตรา ๘๗/๑ วรรคห้า หรือมาตรา ๙๒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ถูก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จำคุกโดยคำพิพากษาถึงที่สุดให้จำคุก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ราษฎร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ผู้มีสิทธิเลือกตั้งในเขตองค์การบริหารส่วนตำบล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จำนวน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น้อย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กว่าสาม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ในสี่ของจำนวนผู้มีสิทธิเลือกตั้งที่มาลงคะแนนเสียงเห็น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สมควรดำรงตำแหน่ง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ต่อไป</a:t>
            </a:r>
          </a:p>
          <a:p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92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2132856"/>
            <a:ext cx="5197653" cy="79208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การปฏิบัติหน้าที่นายก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98662" y="3140968"/>
            <a:ext cx="10297144" cy="2088232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ในระหว่างที่ไม่มีนายก ให้ปลัดปฏิบัติหน้าที่ของนายกเท่าที่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จำเป็น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เป็นการชั่วคราวจนถึงวันประกาศผลการเลือกตั้งนายก</a:t>
            </a:r>
          </a:p>
        </p:txBody>
      </p:sp>
    </p:spTree>
    <p:extLst>
      <p:ext uri="{BB962C8B-B14F-4D97-AF65-F5344CB8AC3E}">
        <p14:creationId xmlns:p14="http://schemas.microsoft.com/office/powerpoint/2010/main" val="15312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196752"/>
            <a:ext cx="8293997" cy="85010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รองนายก และเลขานุการนายก ต้องไม่กระทำการ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132856"/>
            <a:ext cx="10971372" cy="4277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txBody>
          <a:bodyPr anchor="ctr">
            <a:normAutofit/>
          </a:bodyPr>
          <a:lstStyle/>
          <a:p>
            <a:pPr marL="0" indent="0" algn="thaiDist">
              <a:buNone/>
            </a:pPr>
            <a:r>
              <a:rPr lang="en-US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indent="0" algn="thaiDist">
              <a:buNone/>
            </a:pP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ดำรงตำแหน่งหรือปฏิบัติหน้าที่อื่นในส่วนราชการ หน่วยงานของรัฐ หรือรัฐวิสาหกิจ เว้นแต่ตำแหน่งที่ดำรงตามบทบัญญัติแห่งกฎหมาย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en-US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รับเงินหรือประโยชน์ใด ๆ เป็นพิเศษจากส่วนราชการ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หน่วยงานของ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รัฐ หรือรัฐวิสาหกิจ นอกเหนือไปจากที่ปฏิบัติกับบุคคลใน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ธุรกิจการ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งานตามปกติ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thaiDist">
              <a:buNone/>
            </a:pPr>
            <a:r>
              <a:rPr lang="en-US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๓) เป็นผู้มีส่วนได้เสียทางตรงหรือทางอ้อมในสัญญาที่ อบต.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นั้นเป็น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คู่สัญญาหรือในกิจการที่กระทำให้แก่ อบต. นั้น หรือที่ อบต.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นั้นจะ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กระทำ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8980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628800"/>
            <a:ext cx="6637813" cy="92697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การปฏิบัติหน้าที่ตามพระราชบัญญัตินี้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638" y="2708920"/>
            <a:ext cx="10729193" cy="331236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 นายก รองนายก ปลัด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พนักงานส่วนตำบล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เจ้าพนักงานตามประมวลกฎหมาย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อาญา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รองนายก ปลัด และพนักงานส่วนตำบลซึ่งนายกแต่งตั้ง มีอำนาจเปรียบเทียบคดีละเมิด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ตามระเบียบกระทรวงมหาดไทย</a:t>
            </a: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6958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46734" y="2636912"/>
            <a:ext cx="8856984" cy="2088231"/>
          </a:xfrm>
          <a:prstGeom prst="flowChartDocumen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</a:t>
            </a: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 3 อำนาจหน้าที่ขององค์การบริหารส่วนตำบล </a:t>
            </a:r>
            <a:endParaRPr lang="th-TH" sz="40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66– มาตรา 73)</a:t>
            </a:r>
          </a:p>
        </p:txBody>
      </p:sp>
    </p:spTree>
    <p:extLst>
      <p:ext uri="{BB962C8B-B14F-4D97-AF65-F5344CB8AC3E}">
        <p14:creationId xmlns:p14="http://schemas.microsoft.com/office/powerpoint/2010/main" val="30677674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7357893" cy="92211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อำนาจ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หน้าที่ที่ต้องทำของ อบต.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6574" y="1844824"/>
            <a:ext cx="11447735" cy="4824536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จัด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ให้มีและบำรุงรักษา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ทางน้ำ ทางบก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รักษา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ความสะอาดของถนน ทางน้ำ ทางเดิน และที่สาธารณะ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กำจัด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สิ่งปฏิกูล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มูลฝอย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ป้องกัน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โรคและระงับ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โรคติดต่อ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ป้องกัน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และบรรเทาสาธารณ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ภัย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ส่งเสริม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การศึกษา ศาสนา และ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วัฒนธรรม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ส่งเสริม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การพัฒนาสตรี เด็ก เยาวชน ผู้สูงอายุ และผู้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พิการ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คุ้มครอง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ดูแล และบำรุงรักษาทรัพยากรธรรมชาติและ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สิ่งแวดล้อม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บำรุงรักษา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ศิลปะ จารีตประเพณี ภูมิปัญญาท้องถิ่น และวัฒนธรรมอันดีของ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ท้องถิ่น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ปฏิบัติ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หน้าที่อื่นตามที่ทางราชการมอบหมายโดยจัดสรรงบประมาณหรือ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บุคลากรให้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ตามความจำเป็นและสมควร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107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67916" y="188640"/>
            <a:ext cx="6119967" cy="720080"/>
          </a:xfrm>
          <a:solidFill>
            <a:srgbClr val="ECE786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โครงสร้างของกฎหมาย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(ต่อ)</a:t>
            </a:r>
            <a:r>
              <a:rPr lang="en-US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67916" y="1008629"/>
            <a:ext cx="679064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h-TH" sz="3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หมวด 2 องค์การบริหารส่วนตำบล (มาตรา 40 – มาตรา 92)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918742" y="1788097"/>
            <a:ext cx="8784976" cy="634211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1 สภาองค์การบริหารส่วนตำบล (มาตรา 45 – มาตรา 57)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918742" y="2564904"/>
            <a:ext cx="8784976" cy="6589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2 นายกองค์การบริหารส่วนตำบล (มาตรา 58 – มาตรา 65)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918742" y="3407758"/>
            <a:ext cx="8784976" cy="648072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/>
              <a:t>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3 อำนาจหน้าที่ขององค์การบริหารส่วนตำบล (มาตรา 66– มาตรา 73)</a:t>
            </a:r>
            <a:endParaRPr lang="th-TH" sz="3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918742" y="4214011"/>
            <a:ext cx="8784976" cy="5760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/>
              <a:t>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ส่วนที่ 4 รายได้และรายจ่ายขององค์การบริหารส่วนตำบล (มาตรา 74 – มาตรา 89)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894554" y="5013176"/>
            <a:ext cx="8784976" cy="578205"/>
          </a:xfrm>
          <a:prstGeom prst="rect">
            <a:avLst/>
          </a:prstGeom>
          <a:solidFill>
            <a:srgbClr val="CF9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 ส่วนที่ 5 การกำกับดูแลองค์การบริหารส่วนตำบล (มาตรา 90 – มาตรา 92)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888126" y="5790705"/>
            <a:ext cx="8784976" cy="5782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บทเฉพาะกาล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93 – มาตรา 95)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43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363" y="1268760"/>
            <a:ext cx="7285885" cy="92211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อำนาจหน้าที่ที่อาจจัดทำของ อบต.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622" y="2348880"/>
            <a:ext cx="10272441" cy="4104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ให้มีน้ำเพื่อการอุปโภค บริโภค และการเกษตร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ให้มีและบำรุงการไฟฟ้าหรือแสงสว่างโดยวิธีอื่น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ให้มีและบำรุงรักษาทางระบายน้ำ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ให้มีและบำรุงสถานที่ประชุม การกีฬา การพักผ่อนหย่อนใจ และสวนสาธารณะ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ให้มีและส่งเสริมกลุ่มเกษตรกรและกิจการสหกรณ์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ส่งเสริมให้มีอุตสาหกรรมในครอบครัว</a:t>
            </a:r>
            <a:r>
              <a:rPr lang="th-TH" sz="27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7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sz="27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52513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20688"/>
            <a:ext cx="6853837" cy="792088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อำนาจหน้าที่ที่อาจจัดทำของ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(ต่อ)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1484784"/>
            <a:ext cx="11017224" cy="5184576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ส่งเสริมให้มีอุตสาหกรรมในครอบครัว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บำรุงและส่งเสริมการประกอบอาชีพของราษฎร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การคุ้มครองดูแลและรักษาทรัพย์สินอันเป็นสาธารณสมบัติของแผ่นดิน</a:t>
            </a: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หาผลประโยชน์จากทรัพย์สินขององค์การบริหารส่วนตำบล</a:t>
            </a: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ให้มีตลาด ท่าเทียบเรือ และท่าข้าม</a:t>
            </a: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กิจการเกี่ยวกับการพาณิชย์</a:t>
            </a: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การท่องเที่ยว</a:t>
            </a:r>
          </a:p>
          <a:p>
            <a:pPr>
              <a:buFontTx/>
              <a:buChar char="-"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การผังเมือง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49890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412776"/>
            <a:ext cx="5197653" cy="78296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348880"/>
            <a:ext cx="10729192" cy="352839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อาจ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ออก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ได้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เท่าที่ไม่ขัดหรือแย้งต่อ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กฎหมาย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เพื่อ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ปฏิบัติการให้เป็นไปตามอำนาจหน้าที่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เมื่อ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มีกฎหมายบัญญัติ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อบต. ออก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ข้อบัญญัติหรือให้มี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ออก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ค่าธรรมเนียมและกำหนดโทษปรับ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ผู้ฝ่าฝืนได้ แต่ห้ามกำหนด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โทษปรับเกินหนึ่งพันบาท เว้นแต่จะมีกฎหมายบัญญัติไว้เป็นอย่างอื่น</a:t>
            </a:r>
          </a:p>
        </p:txBody>
      </p:sp>
    </p:spTree>
    <p:extLst>
      <p:ext uri="{BB962C8B-B14F-4D97-AF65-F5344CB8AC3E}">
        <p14:creationId xmlns:p14="http://schemas.microsoft.com/office/powerpoint/2010/main" val="29055085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2060848"/>
            <a:ext cx="6277773" cy="93610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การจัดทำร่างข้อบัญญัติ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14686" y="3140968"/>
            <a:ext cx="9649072" cy="23762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เสนอได้โดยนายก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หรือสมาชิกสภา หรือราษฎรใน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เขต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ความเห็นชอบร่างข้อบัญญัติแล้ว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นายกลงชื่อและประกาศเป็น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ต่อไป </a:t>
            </a:r>
          </a:p>
          <a:p>
            <a:pPr marL="0" indent="0">
              <a:buNone/>
            </a:pP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42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6493797" cy="78296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การจัดทำร่างข้อบัญญัติ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1844824"/>
            <a:ext cx="9840356" cy="4565104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ไม่เห็นชอบร่างข้อบัญญัติ 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ส่งคืนสภา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15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วันที่ได้รับร่าง เพื่อให้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สภาพิจารณา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ทบทวน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ส่งร่างข้อบัญญัติ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คืนภายใน 15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วันที่ได้รับร่างให้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ถือ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เห็นชอบ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กับร่างข้อบัญญัตินั้น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สภาพิจารณา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ทบทวนแล้ว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มีมติยืนยันตาม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ร่างเดิม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ด้วยคะแนน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เสียงไม่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น้อยกว่าสองในสามของจำนวนสมาชิกสภาทั้งหมดเท่าที่มีอยู่ ให้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นายกลง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ชื่อและประกาศเป็น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อบต.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ไม่ยืนยัน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30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แต่วันที่ได้รับ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ร่างคืนจาก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ยืนยันด้วยคะแนนเสียงน้อยกว่าสองใน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สามให้ร่างนั้นตก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ไป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24554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412776"/>
            <a:ext cx="8438013" cy="92697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การทำกิจการนอกเขตหรือการทำกิจการร่วมกัน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4606" y="2564904"/>
            <a:ext cx="10971372" cy="2808312"/>
          </a:xfrm>
          <a:prstGeom prst="round1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กระทำได้ เมื่อ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ได้รับความยินยอมจากสภาตำบล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หน่วยการบริหารราชการส่วนท้องถิ่นที่เกี่ยวข้อง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กิจการที่จำเป็นต้อง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ทำ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การเกี่ยวเนื่องกับกิจการที่อยู่ในอำนาจหน้าที่ของตน (มาตรา ๗๓)</a:t>
            </a:r>
          </a:p>
        </p:txBody>
      </p:sp>
    </p:spTree>
    <p:extLst>
      <p:ext uri="{BB962C8B-B14F-4D97-AF65-F5344CB8AC3E}">
        <p14:creationId xmlns:p14="http://schemas.microsoft.com/office/powerpoint/2010/main" val="3820741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8742" y="2420888"/>
            <a:ext cx="8784976" cy="247687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ส่วนที่ 4 รายได้และรายจ่ายขององค์การบริหารส่วนตำบล </a:t>
            </a:r>
            <a:endParaRPr lang="th-TH" sz="40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40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74 – มาตรา 89) </a:t>
            </a:r>
          </a:p>
        </p:txBody>
      </p:sp>
    </p:spTree>
    <p:extLst>
      <p:ext uri="{BB962C8B-B14F-4D97-AF65-F5344CB8AC3E}">
        <p14:creationId xmlns:p14="http://schemas.microsoft.com/office/powerpoint/2010/main" val="42307337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628" y="1340768"/>
            <a:ext cx="4968552" cy="92697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6654" y="2492896"/>
            <a:ext cx="10081120" cy="3168352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algn="thaiDist"/>
            <a:r>
              <a:rPr lang="en-US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ภาษี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บำรุงท้องที่ ภาษีโรงเรือนและที่ดิน ภาษีป้าย อากรการฆ่า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สัตว์ และ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เป็นรายได้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๗๔)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en-US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ภาษีและค่าธรรมเนียมรถยนต์และล้อเลื่อนที่จัดเก็บได้ในจังหวัด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ใดให้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จัดสรร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ให้แก่ อบต. ด้วย 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๗๕)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71019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1196752"/>
            <a:ext cx="4693597" cy="85496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6614" y="2204864"/>
            <a:ext cx="11016474" cy="3484983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อบต. มี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อำนาจออกข้อบัญญัติเพื่อเก็บภาษีอากรและค่าธรรมเนียมเพิ่มขึ้นไม่เกินร้อยละ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สิบ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๗๖)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ดังนี้</a:t>
            </a: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 	๑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ภาษีธุรกิจ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เฉพาะ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	๒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ค่าธรรมเนียมใบอนุญาตขาย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สุรา</a:t>
            </a:r>
          </a:p>
          <a:p>
            <a:pPr marL="0" indent="0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   	๓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 ค่าธรรมเนียม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ใบอนุญาตเล่น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พนัน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270513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692696"/>
            <a:ext cx="5485685" cy="99898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1855365"/>
            <a:ext cx="10971372" cy="4525963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ตามกฎหมายว่าด้วยน้ำบาดาล เงินอากร ประทานบัตรใบอนุญาตและอาชญาบัตรตามกฎหมายว่าด้วยการประมง ค่าภาคหลวง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ค่าธรรมเนียมตามกฎหมายว่าด้วยป่าไม้ และค่าธรรมเนียมจดทะเบียนสิทธิและนิติกรรมตามประมวลกฎหมาย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ที่ดิน เป็น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๗๗)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ค่าภาคหลวง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แร่ตามกฎหมายว่าด้วยแร่ และค่าภาคหลวงปิโตรเลียมตามกฎหมายว่าด้วยปิโตรเลียม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จัดสรร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อบต. ตามหลักเกณฑ์วิธีการ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ที่กำหนดในกฎกระทรวง (มาตรา ๗๘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ที่เก็บตามกฎหมายว่าด้วยอุทยาน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แห่งชาติ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ให้แบ่ง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ให้แก่ อบต. ตามหลักเกณฑ์วิธีการ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ที่กำหนดในกฎกระทรวง (มาตรา ๗๙)  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81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12776"/>
            <a:ext cx="5735166" cy="778098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lgDashDot"/>
          </a:ln>
        </p:spPr>
        <p:txBody>
          <a:bodyPr>
            <a:norm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หมวด 1 สภา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ตำบล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2678" y="2636912"/>
            <a:ext cx="9433048" cy="1944216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ในตำบลหนึ่งให้มีสภาตำบลสภาหนึ่งมีอำนาจหน้าที่ตามพระราชบัญญัตินี้ </a:t>
            </a:r>
            <a:endParaRPr lang="th-TH" sz="36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และมีฐานะเป็น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นิติบุคคล (มาตรา ๖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)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58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742" y="1124744"/>
            <a:ext cx="7632848" cy="92697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การออกข้อบัญญัติ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เพื่อเก็บภาษีมูลค่าเพิ่ม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54646" y="2276872"/>
            <a:ext cx="10369152" cy="36289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อำนาจออกข้อบัญญัติเพื่อเก็บ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ภาษีมูลค่าเพิ่ม เพิ่มขึ้น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อัตราที่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เรียกเก็บตามประมวลรัษฎากร (มาตรา ๘๐)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ดังนี้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- กรณี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ประมวลรัษฎากรเรียกเก็บภาษีมูลค่าเพิ่มในอัตราร้อยละ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ศูนย์ให้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เก็บใน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อัตรา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ร้อย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ละ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ศูนย์</a:t>
            </a:r>
          </a:p>
          <a:p>
            <a:pPr marL="0" indent="0" algn="thaiDist">
              <a:buNone/>
            </a:pP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 - กรณี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ประมวลรัษฎากรเรียกเก็บภาษีมูลค่าเพิ่มในอัตราอื่น ให้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เก็บหนึ่ง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ในเก้าของอัตราภาษีมูลค่าเพิ่มที่เรียกเก็บตามประมวลรัษฎากร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43024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764704"/>
            <a:ext cx="6421789" cy="86409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6694" y="1700808"/>
            <a:ext cx="9374117" cy="4565103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ทรัพย์สิน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สาธารณูปโภค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กิจการเกี่ยวกับการพาณิชย์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ค่าธรรมเนียม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ค่าใบอนุญาต และค่าปรับ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ตามที่กฎหมายกำหนด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และทรัพย์สินอื่นที่มีผู้อุทิศให้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อื่นตามที่รัฐบาลหรือหน่วยงานของรัฐจัดสรรให้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อุดหนุนจากรัฐบาล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รายได้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อื่นตามที่จะมีกฎหมายกำหนดให้เป็น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อบต. 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30765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0550" y="1484784"/>
            <a:ext cx="6277773" cy="854968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0630" y="2564904"/>
            <a:ext cx="10670261" cy="2980927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เงินเดือน, ค่าจ้าง, เงิน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ค่าตอบแทนอื่น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ๆ, ค่า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ใช้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สอย, ค่าวัสดุ, ค่าครุภัณฑ์, ค่า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ที่ดิน สิ่งก่อสร้าง และทรัพย์สินอื่น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ๆ, ค่าสาธารณูปโภค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เงิน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อุดหนุนหน่วยงาน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อื่นใดตามข้อผูกพัน หรือตามที่มีกฎหมายหรือระเบียบกระทรวงมหาดไทย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58096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268760"/>
            <a:ext cx="8510021" cy="92697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622" y="2276872"/>
            <a:ext cx="10971372" cy="3168352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งบประมาณ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รายจ่ายประจำปีและงบประมาณรายจ่ายเพิ่มเติม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จัดทำเป็น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เสนอโดยนายก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ตามระเบียบวิธีการ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ที่กระทรวงมหาดไทย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กำหนด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กรณีระหว่างปีงบประมาณ รายจ่าย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ซึ่งกำหนดไว้ในงบประมาณไม่พอใช้จ่าย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ประจำปีหรือ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มีความจำเป็นต้องตั้งรายจ่ายขึ้น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ใหม่ 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จัดทำข้อบัญญัติงบประมาณรายจ่ายเพิ่มเติม 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76449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908720"/>
            <a:ext cx="8798053" cy="926976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 (ต่อ)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1988840"/>
            <a:ext cx="10971372" cy="3960440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เมื่อสภาเห็นชอบด้วยกับร่างข้อบัญญัติงบประมาณ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รายจ่ายแล้วให้เสนอ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b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ขออนุมัติ </a:t>
            </a:r>
            <a:endParaRPr lang="th-TH" sz="36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ต้องพิจารณา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ให้แล้วเสร็จ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15 วัน นับ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ได้รับร่างดังกล่าว </a:t>
            </a:r>
            <a:b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ถ้า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ไม่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อนุมัติต้องแจ้งเหตุผลและส่งคืนให้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สภาพิจารณาทบทวน</a:t>
            </a:r>
          </a:p>
          <a:p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พ้นกำหนดเวลาดังกล่าว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พิจารณา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ไม่แล้ว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เสร็จให้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ถือ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อนุมัติ</a:t>
            </a:r>
          </a:p>
          <a:p>
            <a:endParaRPr lang="th-TH" sz="36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23243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124744"/>
            <a:ext cx="9302109" cy="92697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 (ต่อ)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2897" y="2132856"/>
            <a:ext cx="11062909" cy="4133056"/>
          </a:xfrm>
          <a:prstGeom prst="snip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สภามีมติยืนยันตามร่างข้อบัญญัติงบประมาณ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 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ร่างข้อบัญญัตินั้นไป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ยัง ผวจ. ภายใน 15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แต่วันที่สภาแจ้งมติ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ยืนยัน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ให้ผวจ.พิจารณาให้แล้วเสร็จภายใน  15 วัน 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ถ้าผวจ.เห็นชอบ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ด้วยกับ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ร่างข้อบัญญัตินั้น ให้ส่งไปยัง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.เพื่อ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ลงชื่ออนุมัติ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ถ้าผวจ.ไม่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เห็นชอบด้วยกับร่างข้อบัญญัติ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นั้น ให้ร่างนั้นตก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ไป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พ้นกำหนดเวลาดังกล่าวแล้วยังพิจารณาไม่แล้วเสร็จ ให้ถือ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 ผวจ.เห็นชอบ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ด้วยกับร่างข้อบัญญัตินั้น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26259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9662149" cy="92697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การจัดทำข้อบัญญัติงบประมาณ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 (ต่อ)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3360" y="1844824"/>
            <a:ext cx="11496502" cy="413305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สภามีมติยืนยันตามร่างข้อบัญญัติงบประมาณ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 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ร่างข้อบัญญัตินั้นไป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ยัง ผวจ. ภายใน 15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แต่วันที่สภาแจ้งมติ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ยืนยัน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ผวจ. พิจารณาให้แล้วเสร็จภายใน  15 วัน 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 ผวจ. เห็นชอบ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ด้วยกับ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ร่างข้อบัญญัตินั้น ให้ส่งไปยัง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เพื่อ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ลงชื่ออนุมัติ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ถ้าผวจ.ไม่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เห็นชอบด้วยกับร่างข้อบัญญัติ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นั้น ให้ร่างนั้นตก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ไป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พ้นกำหนดเวลาดังกล่าวแล้วยังพิจารณาไม่แล้วเสร็จ ให้ถือ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 ผวจ.เห็นชอบ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ด้วยกับร่างข้อบัญญัตินั้น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88330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476672"/>
            <a:ext cx="8870061" cy="99412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การพิจารณาร่างข้อบัญญัติงบประมาณรายจ่าย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9318" y="1600200"/>
            <a:ext cx="11519780" cy="470912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พิจารณา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ร่างข้อบัญญัติงบประมาณรายจ่าย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เสร็จ ภายใน 60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แต่วันที่ได้รับ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 ถ้า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สภาพิจารณาไม่แล้วเสร็จ ให้ถือว่าสภาให้ความเห็นชอบตามที่นายกเสนอ และให้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เสนอ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ขออนุมัติตามขั้นตอนต่อไป</a:t>
            </a:r>
            <a:r>
              <a:rPr lang="en-US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การพิจารณาร่างข้อบัญญัติงบประมาณ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รายจ่าย ห้ามสมาชิกแปร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ญัตติเพิ่มเติมรายการหรือจำนวนใน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รายการ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แต่อาจแปรญัตติในทางลดหรือตัดทอนรายจ่าย ซึ่งมิได้เป็นรายจ่ายที่เป็นเงินส่งใช้ต้นเงินกู้ ดอกเบี้ยเงินกู้ หรือเงินที่กำหนดให้จ่ายตามกฎหมาย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เสนอ การแปรญัตติ หรือการกระทำด้วยประการใด ๆ ที่มีผลให้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สมาชิกมีส่วนทางตรง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หรือโดยอ้อมในการใช้งบประมาณรายจ่ายจะกระทำ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มิได้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55360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0757" y="911947"/>
            <a:ext cx="8942069" cy="85010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กรณีสภาไม่รับหลักการแห่งร่างข้อบัญญัติงบประมาณ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35317" y="1888232"/>
            <a:ext cx="11615778" cy="4133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.ตั้งคณะกรรมการ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เพื่อพิจารณาหาข้อยุติความขัดแย้ง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จำนวน 7 คน  แก้ไข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ปรับปรุง หรือยืนยัน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สาระสำคัญในร่าง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ข้อบัญญัตินั้น โดยยึดถือหลักเกณฑ์ตามกฎหมายและระเบียบที่เกี่ยวข้อง ประโยชน์ของ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ท้องถิ่นและ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ประชาชนเป็นสำคัญ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คณะกรรมการ ประกอบด้วย สมาชิก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สภาซึ่งสภาเสนอ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จำนวน 3 คน และ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บุคคลซึ่งเป็นหรือมิได้เป็นสมาชิกสภาซึ่งนายกเสนอ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จำนวน 3 คน </a:t>
            </a:r>
          </a:p>
          <a:p>
            <a:pPr marL="0" indent="0" algn="thaiDist">
              <a:buNone/>
            </a:pP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- 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ตั้ง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7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แต่วันที่สภามีมติไม่รับหลักการ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33857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980728"/>
            <a:ext cx="8870061" cy="922114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2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กรณีสภาไม่รับหลักการแห่งร่างข้อบัญญัติ</a:t>
            </a:r>
            <a:r>
              <a:rPr lang="th-TH" sz="4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งบประมาณ (ต่อ)</a:t>
            </a:r>
            <a:endParaRPr lang="th-TH" sz="42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104256"/>
            <a:ext cx="10886285" cy="3773016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ให้กรรมการ 6 คน ร่วมกัน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ปรึกษาและเสนอ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บุคคลทำหน้าที่ประธานภายใน 7 วัน นับ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แต่วันที่กรรมการครบ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จำนวน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คณะกรรมการ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ต้องพิจารณาร่างข้อบัญญัติให้แล้วเสร็จ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15 วัน นับแต่วันแต่งตั้งประธาน แล้วรายงาน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กรณีพิจารณาไม่แล้ว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เสร็จภายในกำหนด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ให้ประธานรวบรวมผล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การพิจารณาแล้ววินิจฉัยชี้ขาด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โดยเร็ว แล้ว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รายงาน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316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38822" y="2132856"/>
            <a:ext cx="7272808" cy="2592288"/>
          </a:xfrm>
          <a:prstGeom prst="flowChartDocument">
            <a:avLst/>
          </a:prstGeom>
          <a:solidFill>
            <a:srgbClr val="ECE786"/>
          </a:solidFill>
          <a:ln>
            <a:noFill/>
            <a:prstDash val="dash"/>
          </a:ln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th-TH" sz="4000" b="1" dirty="0" smtClean="0">
                <a:cs typeface="+mj-cs"/>
              </a:rPr>
              <a:t>   </a:t>
            </a:r>
          </a:p>
          <a:p>
            <a:pPr marL="0" indent="0" algn="ctr">
              <a:buNone/>
            </a:pPr>
            <a:r>
              <a:rPr lang="th-TH" sz="47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ส่วน</a:t>
            </a:r>
            <a:r>
              <a:rPr lang="th-TH" sz="47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 1 สมาชิกสภาตำบล </a:t>
            </a:r>
            <a:endParaRPr lang="th-TH" sz="47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ctr">
              <a:buNone/>
            </a:pPr>
            <a:r>
              <a:rPr lang="th-TH" sz="47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sz="47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7 – มาตรา 21)</a:t>
            </a:r>
            <a:endParaRPr lang="en-US" sz="47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sz="38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95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548680"/>
            <a:ext cx="9374117" cy="922114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2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กรณีสภาไม่รับหลักการแห่งร่างข้อบัญญัติ</a:t>
            </a:r>
            <a:r>
              <a:rPr lang="th-TH" sz="42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งบประมาณ (ต่อ)</a:t>
            </a:r>
            <a:endParaRPr lang="th-TH" sz="42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996" y="1600200"/>
            <a:ext cx="11951095" cy="4925144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ส่งร่างข้อบัญญัติที่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ผ่านการพิจารณาของคณะกรรมการหรือประธานกรรมการให้นายกโดยเร็ว แล้วให้นายกเสนอ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ร่างต่อสภาภายใน 7 วัน นับ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แต่วันที่ได้รับ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ร่างจาก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นายกไม่เสนอ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ร่างต่อ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7 วัน 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รายงาน ผวจ. เพื่อ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สั่งให้นายกพ้นจากตำแหน่ง (มาตรา ๘๗/๑) </a:t>
            </a:r>
            <a:endParaRPr lang="th-TH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ต้องพิจารณาร่าง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ข้อบัญญัตินี้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ให้แล้วเสร็จ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30 วัน นับ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วันที่รับร่างจาก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สภาพิจารณาไม่แล้ว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เสร็จหรือ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มีมติไม่เห็นชอบให้ตรา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ข้อบัญญัติ 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ร่างนั้น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ตกไป 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โดยใช้ข้อบัญญัติงบประมาณปีงบประมาณที่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แล้วไปพลางก่อน และ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เสนอ ผวจ. ให้</a:t>
            </a:r>
            <a:r>
              <a:rPr lang="th-TH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มีคำสั่งยุบสภา (มาตรา ๘๗/๒)</a:t>
            </a:r>
            <a:endParaRPr lang="en-US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46826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18742" y="2420888"/>
            <a:ext cx="8712968" cy="2620887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ส่วน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 5 การกำกับดูแลองค์การบริหารส่วนตำบล </a:t>
            </a:r>
            <a:endParaRPr lang="th-TH" sz="4000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 algn="ctr">
              <a:buNone/>
            </a:pPr>
            <a:r>
              <a:rPr lang="th-TH" sz="40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40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90 – มาตรา 92)</a:t>
            </a:r>
          </a:p>
        </p:txBody>
      </p:sp>
    </p:spTree>
    <p:extLst>
      <p:ext uri="{BB962C8B-B14F-4D97-AF65-F5344CB8AC3E}">
        <p14:creationId xmlns:p14="http://schemas.microsoft.com/office/powerpoint/2010/main" val="292545800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22" y="1268760"/>
            <a:ext cx="6925845" cy="85496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การกำกับดูแล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2248273"/>
            <a:ext cx="10971372" cy="3556991"/>
          </a:xfrm>
          <a:prstGeom prst="round1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อำนาจกำกับดูแลการปฏิบัติหน้าที่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ให้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เป็นไปตาม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กฎหมาย</a:t>
            </a:r>
            <a:b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และระเบียบ ข้อบังคับ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ของทางราชการ </a:t>
            </a:r>
            <a:endParaRPr lang="th-TH" sz="36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อำนาจเรียกสมาชิกสภา นายก รองนายก เลขานุการนายก พนักงานส่วนตำบล และลูกจ้าง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sz="36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มา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ชี้แจงหรือ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สอบสวนตลอดจน</a:t>
            </a:r>
            <a:r>
              <a:rPr lang="th-TH" sz="36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เรียกรายงานและเอกสารใด ๆ </a:t>
            </a:r>
            <a:r>
              <a:rPr lang="th-TH" sz="36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จาก อบต. มาตรวจสอบได้ </a:t>
            </a:r>
          </a:p>
        </p:txBody>
      </p:sp>
    </p:spTree>
    <p:extLst>
      <p:ext uri="{BB962C8B-B14F-4D97-AF65-F5344CB8AC3E}">
        <p14:creationId xmlns:p14="http://schemas.microsoft.com/office/powerpoint/2010/main" val="360704811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558" y="1052736"/>
            <a:ext cx="6768752" cy="864096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การกำกับดูแล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</a:t>
            </a:r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877" y="2071389"/>
            <a:ext cx="11467220" cy="3733875"/>
          </a:xfrm>
          <a:prstGeom prst="snip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เห็น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ว่านายกผู้ใดปฏิบัติการในทางที่อาจเป็นการ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เสียหายแก่ อบต. หรือเสียหายแก่ราชการ และ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ได้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ชี้แจงแนะนำตักเตือน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แล้วไม่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ปฏิบัติตาม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ฉุกเฉินจำเป็นเร่งด่วน </a:t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มี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อำนาจออกคำสั่งระงับการปฏิบัติราชการของนายกไว้ตามที่เห็นสมควรได้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แล้ว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รีบ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รายงาน ผวจ. ทราบภายใน 15 วัน เพื่อให้ ผวจ.วินิจฉัย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สั่งการตามที่เห็นสมควรโดยเร็ว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ใน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นี้ 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กระทำของ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นายกที่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ฝ่าฝืนคำสั่ง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ของ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หรือ ผวจ. ไม่ผูกพัน อบต. (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มาตรา ๙๐)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5272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1340768"/>
            <a:ext cx="5773717" cy="926976"/>
          </a:xfrm>
          <a:prstGeom prst="homePlate">
            <a:avLst/>
          </a:prstGeom>
          <a:solidFill>
            <a:srgbClr val="DDBA97"/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การกำกับดูแล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th-TH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6574" y="2492896"/>
            <a:ext cx="11087732" cy="3240361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เพื่อ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คุ้มครองประโยชน์ของประชาชนใน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เขต อบต. หรือ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ประโยชน์ของประเทศเป็นส่วนรวม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จะ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รายงานเสนอความเห็น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ต่อ ผวจ. เพื่อ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ยุบสภาก็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</a:t>
            </a:r>
          </a:p>
          <a:p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เมื่อ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มีการยุบสภาหรือถือว่ามีการยุบสภาตามพระราชบัญญัตินี้ ให้มีการเลือกตั้งสมาชิกสภาขึ้นใหม่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ภายใน 45 วัน 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(มาตรา ๙๑)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021020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542" y="836712"/>
            <a:ext cx="7645925" cy="85010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การกำกับดูแล </a:t>
            </a:r>
            <a:r>
              <a:rPr lang="th-TH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อบต</a:t>
            </a:r>
            <a:r>
              <a:rPr lang="th-TH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th-TH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9521" y="1744216"/>
            <a:ext cx="10971372" cy="47091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หาก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ปรากฏว่านายก รองนายก ประธานสภา หรือรองประธานสภา กระทำการฝ่าฝืนต่อความสงบเรียบร้อยหรือ</a:t>
            </a:r>
            <a:r>
              <a:rPr lang="th-TH" dirty="0" err="1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สวัสดิ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ภาพของประชาชน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หรือ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ละเลยไม่ปฏิบัติตามหรือปฏิบัติการไม่ชอบด้วยอำนาจหน้าที่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ดำเนินการ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สอบสวนโดยเร็ว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กรณี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ผลการสอบสวนปรากฏ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ว่ามี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พฤติการณ์เช่นว่านี้จริง 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 </a:t>
            </a:r>
            <a:r>
              <a:rPr lang="th-TH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นอภ</a:t>
            </a:r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. เสนอให้ ผวจ. สั่ง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ให้บุคคลดังกล่าวพ้นจากตำแหน่ง </a:t>
            </a:r>
            <a:endParaRPr lang="th-TH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ผวจ. อาจ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ดำเนินการสอบสวนเพิ่มเติมด้วยก็ได้ </a:t>
            </a:r>
          </a:p>
          <a:p>
            <a:pPr algn="thaiDist"/>
            <a:r>
              <a:rPr lang="th-TH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คำสั่งของผวจ.ให้</a:t>
            </a:r>
            <a:r>
              <a:rPr lang="th-TH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เป็นที่สุด (มาตรา ๙๒)</a:t>
            </a:r>
            <a:endParaRPr lang="en-US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endParaRPr lang="th-TH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514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46734" y="1340768"/>
            <a:ext cx="8496945" cy="994122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สมาชิกสภาตำบล</a:t>
            </a:r>
            <a:endParaRPr lang="th-TH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30710" y="2492896"/>
            <a:ext cx="9001000" cy="2664296"/>
          </a:xfrm>
          <a:prstGeom prst="snip1Rect">
            <a:avLst/>
          </a:prstGeom>
          <a:solidFill>
            <a:srgbClr val="DDBA9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สภาตำบล (มาตรา ๗) ประกอบด้วย 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๑) สมาชิกโดยตำแหน่ง ได้แก่ กำนัน ผู้ใหญ่บ้าน และแพทย์ประจำตำบล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3600" dirty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๒) สมาชิกซึ่งได้รับเลือกตั้ง หมู่บ้านละหนึ่ง</a:t>
            </a:r>
            <a:r>
              <a:rPr lang="th-TH" sz="3600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คน</a:t>
            </a:r>
            <a:endParaRPr lang="en-US" sz="3600" dirty="0">
              <a:ln w="1841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48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3478</Words>
  <Application>Microsoft Office PowerPoint</Application>
  <PresentationFormat>กำหนดเอง</PresentationFormat>
  <Paragraphs>332</Paragraphs>
  <Slides>85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85</vt:i4>
      </vt:variant>
    </vt:vector>
  </HeadingPairs>
  <TitlesOfParts>
    <vt:vector size="91" baseType="lpstr">
      <vt:lpstr>Angsana New</vt:lpstr>
      <vt:lpstr>Arial</vt:lpstr>
      <vt:lpstr>Calibri</vt:lpstr>
      <vt:lpstr>Cordia New</vt:lpstr>
      <vt:lpstr>TH SarabunIT๙</vt:lpstr>
      <vt:lpstr>ชุดรูปแบบของ Office</vt:lpstr>
      <vt:lpstr> พระราชบัญญัติสภาตำบลและองค์การบริหารส่วนตำบล พ.ศ. 2537  และที่แก้ไขเพิ่มเติมถึง (ฉบับที่ 6) พ.ศ. 2552 </vt:lpstr>
      <vt:lpstr>การมีผลใช้บังคับ</vt:lpstr>
      <vt:lpstr>คำนิยาม</vt:lpstr>
      <vt:lpstr>ผู้รักษาการ</vt:lpstr>
      <vt:lpstr> โครงสร้างของกฎหมาย </vt:lpstr>
      <vt:lpstr> โครงสร้างของกฎหมาย (ต่อ) </vt:lpstr>
      <vt:lpstr>หมวด 1 สภาตำบล</vt:lpstr>
      <vt:lpstr>งานนำเสนอ PowerPoint</vt:lpstr>
      <vt:lpstr>สมาชิกสภาตำบล</vt:lpstr>
      <vt:lpstr>การจัดการเลือกตั้ง</vt:lpstr>
      <vt:lpstr>สมาชิกสภาตำบล</vt:lpstr>
      <vt:lpstr>งานนำเสนอ PowerPoint</vt:lpstr>
      <vt:lpstr>การเลือกตั้งสมาชิกสภาตำบล</vt:lpstr>
      <vt:lpstr>งานนำเสนอ PowerPoint</vt:lpstr>
      <vt:lpstr>ประธานและรองประธานสภาตำบล</vt:lpstr>
      <vt:lpstr>การทำหน้าที่ประธานสภา</vt:lpstr>
      <vt:lpstr>เลขานุการสภาตำบล</vt:lpstr>
      <vt:lpstr>งานนำเสนอ PowerPoint</vt:lpstr>
      <vt:lpstr> อำนาจหน้าที่ของสภาตำบล </vt:lpstr>
      <vt:lpstr>อำนาจหน้าที่ที่สภาตำบลอาจทำ </vt:lpstr>
      <vt:lpstr>การปฏิบัติหน้าที่ของสภาตำบล</vt:lpstr>
      <vt:lpstr>การทำกิจการนอกเขตของสภาตำบล</vt:lpstr>
      <vt:lpstr>งานนำเสนอ PowerPoint</vt:lpstr>
      <vt:lpstr> รายได้ของสภาตำบล  </vt:lpstr>
      <vt:lpstr>รายได้ของสภาตำบล</vt:lpstr>
      <vt:lpstr> รายจ่ายของสภาตำบล  </vt:lpstr>
      <vt:lpstr>งบประมาณรายจ่าย</vt:lpstr>
      <vt:lpstr>งานนำเสนอ PowerPoint</vt:lpstr>
      <vt:lpstr>การกำกับดูแลสภาตำบล</vt:lpstr>
      <vt:lpstr>งานนำเสนอ PowerPoint</vt:lpstr>
      <vt:lpstr>การจัดตั้ง อบต.</vt:lpstr>
      <vt:lpstr>การจัดตั้ง อบต.</vt:lpstr>
      <vt:lpstr>การจัดตั้ง อบต. </vt:lpstr>
      <vt:lpstr>การจัดตั้ง อบต. </vt:lpstr>
      <vt:lpstr>การจัดตั้ง อบต. </vt:lpstr>
      <vt:lpstr>งานนำเสนอ PowerPoint</vt:lpstr>
      <vt:lpstr>สภา อบต. </vt:lpstr>
      <vt:lpstr>อำนาจหน้าที่ของสภา อบต. </vt:lpstr>
      <vt:lpstr>สภา อบต. </vt:lpstr>
      <vt:lpstr>การพ้นจากตำแหน่งของประธานและรองประธาน</vt:lpstr>
      <vt:lpstr>การเลือกประธาน/รองประธานสภาแทนตำแหน่งว่าง</vt:lpstr>
      <vt:lpstr>การประชุมสภา</vt:lpstr>
      <vt:lpstr>การประชุมสมัยสามัญ</vt:lpstr>
      <vt:lpstr>การประชุมสภาครั้งแรก</vt:lpstr>
      <vt:lpstr>การเรียกประชุมสภา</vt:lpstr>
      <vt:lpstr>การประชุมสมัยวิสามัญ</vt:lpstr>
      <vt:lpstr>เลขานุการสภา อบต.</vt:lpstr>
      <vt:lpstr>งานนำเสนอ PowerPoint</vt:lpstr>
      <vt:lpstr>นายก อบต.</vt:lpstr>
      <vt:lpstr>ผู้ช่วยเหลือนายก อบต. </vt:lpstr>
      <vt:lpstr>อำนาจหน้าที่ของนายก อบต. </vt:lpstr>
      <vt:lpstr>นายก อบต. </vt:lpstr>
      <vt:lpstr>ปลัด อบต. </vt:lpstr>
      <vt:lpstr>การพ้นจากตำแหน่งของนายก อบต.</vt:lpstr>
      <vt:lpstr>การปฏิบัติหน้าที่นายก อบต.</vt:lpstr>
      <vt:lpstr>นายก รองนายก และเลขานุการนายก ต้องไม่กระทำการ</vt:lpstr>
      <vt:lpstr>การปฏิบัติหน้าที่ตามพระราชบัญญัตินี้</vt:lpstr>
      <vt:lpstr>งานนำเสนอ PowerPoint</vt:lpstr>
      <vt:lpstr>อำนาจหน้าที่ที่ต้องทำของ อบต. </vt:lpstr>
      <vt:lpstr>อำนาจหน้าที่ที่อาจจัดทำของ อบต.</vt:lpstr>
      <vt:lpstr>อำนาจหน้าที่ที่อาจจัดทำของ อบต. (ต่อ)</vt:lpstr>
      <vt:lpstr>ข้อบัญญัติ อบต. </vt:lpstr>
      <vt:lpstr>การจัดทำร่างข้อบัญญัติ อบต.</vt:lpstr>
      <vt:lpstr>การจัดทำร่างข้อบัญญัติ อบต.</vt:lpstr>
      <vt:lpstr>การทำกิจการนอกเขตหรือการทำกิจการร่วมกัน</vt:lpstr>
      <vt:lpstr>งานนำเสนอ PowerPoint</vt:lpstr>
      <vt:lpstr>รายได้ของ อบต. </vt:lpstr>
      <vt:lpstr>รายได้ของ อบต. </vt:lpstr>
      <vt:lpstr>รายได้ของ อบต.</vt:lpstr>
      <vt:lpstr>การออกข้อบัญญัติเพื่อเก็บภาษีมูลค่าเพิ่ม</vt:lpstr>
      <vt:lpstr>รายได้ของ อบต. </vt:lpstr>
      <vt:lpstr>รายจ่ายของ อบต.</vt:lpstr>
      <vt:lpstr>การจัดทำข้อบัญญัติงบประมาณรายจ่าย</vt:lpstr>
      <vt:lpstr>การจัดทำข้อบัญญัติงบประมาณรายจ่าย (ต่อ)</vt:lpstr>
      <vt:lpstr>การจัดทำข้อบัญญัติงบประมาณรายจ่าย (ต่อ)</vt:lpstr>
      <vt:lpstr>การจัดทำข้อบัญญัติงบประมาณรายจ่าย (ต่อ)</vt:lpstr>
      <vt:lpstr>การพิจารณาร่างข้อบัญญัติงบประมาณรายจ่าย</vt:lpstr>
      <vt:lpstr>กรณีสภาไม่รับหลักการแห่งร่างข้อบัญญัติงบประมาณ</vt:lpstr>
      <vt:lpstr>กรณีสภาไม่รับหลักการแห่งร่างข้อบัญญัติงบประมาณ (ต่อ)</vt:lpstr>
      <vt:lpstr>กรณีสภาไม่รับหลักการแห่งร่างข้อบัญญัติงบประมาณ (ต่อ)</vt:lpstr>
      <vt:lpstr>งานนำเสนอ PowerPoint</vt:lpstr>
      <vt:lpstr>การกำกับดูแล อบต.</vt:lpstr>
      <vt:lpstr>การกำกับดูแล อบต.</vt:lpstr>
      <vt:lpstr>การกำกับดูแล อบต.</vt:lpstr>
      <vt:lpstr>การกำกับดูแล อบต.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พระราชบัญญัติสภาตำบลและองค์การบริหารส่วนตำบล พ.ศ. 2537  และที่แก้ไขเพิ่มเติมถึง (ฉบับที่ 2) พ.ศ. 2552</dc:title>
  <dc:creator>User01</dc:creator>
  <cp:lastModifiedBy>pc</cp:lastModifiedBy>
  <cp:revision>271</cp:revision>
  <cp:lastPrinted>2019-02-18T06:48:50Z</cp:lastPrinted>
  <dcterms:created xsi:type="dcterms:W3CDTF">2018-08-03T08:56:40Z</dcterms:created>
  <dcterms:modified xsi:type="dcterms:W3CDTF">2020-06-08T06:54:27Z</dcterms:modified>
</cp:coreProperties>
</file>